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508" r:id="rId2"/>
    <p:sldId id="404" r:id="rId3"/>
    <p:sldId id="408" r:id="rId4"/>
    <p:sldId id="409" r:id="rId5"/>
    <p:sldId id="410" r:id="rId6"/>
    <p:sldId id="407" r:id="rId7"/>
    <p:sldId id="482" r:id="rId8"/>
    <p:sldId id="483" r:id="rId9"/>
    <p:sldId id="484" r:id="rId10"/>
    <p:sldId id="485" r:id="rId11"/>
    <p:sldId id="406" r:id="rId12"/>
    <p:sldId id="405" r:id="rId13"/>
    <p:sldId id="415" r:id="rId14"/>
    <p:sldId id="411" r:id="rId15"/>
    <p:sldId id="412" r:id="rId16"/>
    <p:sldId id="413" r:id="rId17"/>
    <p:sldId id="486" r:id="rId18"/>
    <p:sldId id="487" r:id="rId19"/>
    <p:sldId id="490" r:id="rId20"/>
    <p:sldId id="491" r:id="rId21"/>
    <p:sldId id="488" r:id="rId22"/>
    <p:sldId id="489" r:id="rId23"/>
    <p:sldId id="414" r:id="rId24"/>
    <p:sldId id="492" r:id="rId25"/>
    <p:sldId id="493" r:id="rId26"/>
    <p:sldId id="416" r:id="rId27"/>
    <p:sldId id="417" r:id="rId28"/>
    <p:sldId id="494" r:id="rId29"/>
    <p:sldId id="495" r:id="rId30"/>
    <p:sldId id="496" r:id="rId31"/>
    <p:sldId id="497" r:id="rId32"/>
    <p:sldId id="498" r:id="rId33"/>
    <p:sldId id="499" r:id="rId34"/>
    <p:sldId id="418" r:id="rId35"/>
    <p:sldId id="419" r:id="rId36"/>
    <p:sldId id="500" r:id="rId37"/>
    <p:sldId id="501" r:id="rId38"/>
    <p:sldId id="502" r:id="rId39"/>
    <p:sldId id="503" r:id="rId40"/>
    <p:sldId id="420" r:id="rId41"/>
    <p:sldId id="422" r:id="rId42"/>
    <p:sldId id="504" r:id="rId43"/>
    <p:sldId id="505" r:id="rId44"/>
    <p:sldId id="506" r:id="rId45"/>
    <p:sldId id="507" r:id="rId46"/>
    <p:sldId id="509" r:id="rId47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66"/>
    <a:srgbClr val="CCFF99"/>
    <a:srgbClr val="FF9999"/>
    <a:srgbClr val="9999FF"/>
    <a:srgbClr val="99FF99"/>
    <a:srgbClr val="FFCC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BD6C4DB-432F-44FF-A4B7-0AFE1B64BA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BFAAA48-73E2-4247-B5E9-0F50B7D79E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65901A-C665-4FB2-B90B-8A0332415F8C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018252CF-AC6F-4099-866B-711D5635E4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8EA11CB-9FB9-4449-B51D-319A77AA0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CFEBD8-AC08-4B60-A588-5EB6818F5D0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86D085-E353-4C51-A0B5-D0098E075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72DB409-B408-495E-BA84-7118EF9C2F9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86CBE8-F384-473C-8524-250D04B0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509F1-2CAB-4ABE-92E9-30EF93120E76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C1950C-5265-423B-B199-8BA506979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44ACB3-9AFB-4D9D-B423-F2FFB1CF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2FC71-6CB4-4529-92FF-EDD4EC1FE2F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173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8442BE-F589-40A9-96E5-AA7184362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CFF3D-8345-4B12-B360-48B03CB5F5B5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DF8257-B0F3-4874-A4BC-BDB6FB06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95FABC-00BE-4CDD-AFB1-C67B5B70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E564A-14F4-43C5-A591-FE505B7BBFB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2372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7C1C3F-D276-4286-A8F2-ABAC4349D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85B0F-02C2-44F4-85C4-DD05D812B822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28E1E3-A3D1-4D26-BD73-E1475A152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F919A3-8804-4192-B030-D2A99B5C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06A486-EBC0-4678-B98B-8CDFCA2C545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446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94DB96A-81C7-4152-B0D5-A6B8D0FA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7A59D-E2C1-49D4-BADF-A1B930BF1EE9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BBB1CAD-5931-45D2-976D-890FE101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F31FEDB-32C3-4821-A720-D9A177E05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A191E-E1D4-4170-B92D-528BC1D64E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3033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E7B8B869-5B9A-47E7-829B-105A9EC6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A0410-B349-4A18-947F-6908FF60027B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69F111AD-3805-4649-8259-00499B40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663B6146-D75E-4555-BDE7-5A6297FE4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2D2EF-9DDE-4FA3-AA33-38C14618D74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5525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93209716-2F11-4703-9C3A-835C4366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C3D76-6CBA-4F0A-91C4-C39FC78F605A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E0A94D84-4E09-4C55-BDB3-03DD0480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B5B397C9-A4DA-478F-B592-85131557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E9A02-AF6B-4A22-ABE7-6A8D4A60E1B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446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4DAE55D9-66CC-4038-9CC5-35116081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12A6F-43B0-41D1-8AE9-7A11C414A098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6D082469-B58D-4382-B5FF-26D823426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06FF55EB-B57C-46E7-85CE-873CA341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0D1F2-C586-4A49-A8E4-8F205A4D715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30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16268059-476C-433C-B581-DE1CDCA0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8B67F-4006-4DE6-8D90-BB861737C6DD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C14C5C0-BFE8-480A-82CE-93C01F42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4F8D676-F14A-4BF2-9B59-A6A1FDAB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C2AF4-730D-4A06-A0D9-BBF658CD5E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9073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DFEAE312-49D7-4358-8CE9-E6E52FC9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7C974-F4E0-4BCD-AC71-288F7015752D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5CF0189F-4624-4CCD-87BE-8B96A78B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A666EFC-F9C3-4AFB-92A8-C47B75DD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9232C-B518-4261-ADFC-DCC5CA56697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340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7F6CB6-BC5A-4CA9-8072-44942E02E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59516-002D-46AB-9D4E-699292113DF7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011572-FBF8-48C8-BDD1-0F689C8A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A990EB-7E5D-49A5-9016-86D19532C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C63AC-4118-4162-A710-4012C3A6968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82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46DEC1-A279-47C6-A5C4-CE4FF54B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6C84-5FE6-4EDF-9B09-9AB0ACD63296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A446E5-0D83-4D17-A38F-4D88B0E9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4A29A1-E4FC-4EAF-A67E-DC4C893C1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3F003-C15C-4C6D-AA83-5043156A3D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288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D29E6422-CB8F-49AD-942A-3712633ED9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B13F80B9-81FD-42CE-9882-1FA6EEAA2F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F52846-9B25-47CF-A148-15080A98F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DC24B4-71A3-4F5B-B69A-CD164B6CDCA3}" type="datetimeFigureOut">
              <a:rPr lang="pt-BR"/>
              <a:pPr>
                <a:defRPr/>
              </a:pPr>
              <a:t>23/03/2022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195BA5-0EED-42B7-9434-056899FC3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16A6E6-493E-4CDC-9529-C6A0EFB3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6BC0EA3-F340-4BCC-884F-881562598B4F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Resultado de imagem para logo cpa 20 anbima">
            <a:extLst>
              <a:ext uri="{FF2B5EF4-FFF2-40B4-BE49-F238E27FC236}">
                <a16:creationId xmlns:a16="http://schemas.microsoft.com/office/drawing/2014/main" id="{4A3C3658-0E8D-4D4A-B131-2DB57AEC1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538413"/>
            <a:ext cx="4749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CaixaDeTexto 4">
            <a:extLst>
              <a:ext uri="{FF2B5EF4-FFF2-40B4-BE49-F238E27FC236}">
                <a16:creationId xmlns:a16="http://schemas.microsoft.com/office/drawing/2014/main" id="{4E8FEDE5-FF9E-487B-8A8D-D6C7CB1F6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88" y="5197475"/>
            <a:ext cx="7459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Certificação Profissional ANBIMA Série 20 (CPA-20)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4C2A4F3-1D38-41C2-8AAF-7C9A102EF658}"/>
              </a:ext>
            </a:extLst>
          </p:cNvPr>
          <p:cNvSpPr txBox="1"/>
          <p:nvPr/>
        </p:nvSpPr>
        <p:spPr>
          <a:xfrm>
            <a:off x="0" y="157163"/>
            <a:ext cx="12192000" cy="2614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7 - MENSURAÇÃO E GESTÃO DE PERFORMANCE E RISCOS (10 A 20%)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latin typeface="+mn-lt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latin typeface="+mn-lt"/>
              </a:rPr>
              <a:t>RISCO</a:t>
            </a:r>
            <a:r>
              <a:rPr lang="pt-BR" sz="2000" dirty="0">
                <a:latin typeface="+mn-lt"/>
              </a:rPr>
              <a:t>: A</a:t>
            </a:r>
            <a:r>
              <a:rPr lang="pt-PT" sz="2000" dirty="0">
                <a:latin typeface="+mn-lt"/>
              </a:rPr>
              <a:t> probabilidade do retorno obtido em um investimento ser diferente do esperado. (Medida de incerteza)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sz="2000" dirty="0">
              <a:latin typeface="+mn-lt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sz="2000" b="1" dirty="0">
                <a:latin typeface="+mn-lt"/>
              </a:rPr>
              <a:t>RISK FREE</a:t>
            </a:r>
            <a:r>
              <a:rPr lang="pt-PT" sz="2000" dirty="0">
                <a:latin typeface="+mn-lt"/>
              </a:rPr>
              <a:t>: Taxa </a:t>
            </a:r>
            <a:r>
              <a:rPr lang="pt-PT" sz="2000" b="1" dirty="0">
                <a:latin typeface="+mn-lt"/>
              </a:rPr>
              <a:t>livre de risco</a:t>
            </a: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PT" sz="2000" b="1" dirty="0">
              <a:latin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latin typeface="+mn-lt"/>
              </a:rPr>
              <a:t>PRINCIPAIS RISCOS ENCONTRADOS EM INVESTIMENTOS</a:t>
            </a:r>
            <a:endParaRPr lang="pt-BR" sz="2000" dirty="0">
              <a:latin typeface="+mn-lt"/>
            </a:endParaRPr>
          </a:p>
        </p:txBody>
      </p:sp>
      <p:pic>
        <p:nvPicPr>
          <p:cNvPr id="4099" name="Picture 4" descr="Resultado de imagem para risco de liquidez casa desenho">
            <a:extLst>
              <a:ext uri="{FF2B5EF4-FFF2-40B4-BE49-F238E27FC236}">
                <a16:creationId xmlns:a16="http://schemas.microsoft.com/office/drawing/2014/main" id="{D8E7BAB7-E332-402E-B8D3-72D234D6A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3597275"/>
            <a:ext cx="3432175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CaixaDeTexto 3">
            <a:extLst>
              <a:ext uri="{FF2B5EF4-FFF2-40B4-BE49-F238E27FC236}">
                <a16:creationId xmlns:a16="http://schemas.microsoft.com/office/drawing/2014/main" id="{23678FDE-6DA4-40CA-B12E-43AA2A503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825" y="3260725"/>
            <a:ext cx="3432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RISCO DE LIQUIDEZ</a:t>
            </a:r>
          </a:p>
        </p:txBody>
      </p:sp>
      <p:pic>
        <p:nvPicPr>
          <p:cNvPr id="4101" name="Picture 6" descr="Imagem relacionada">
            <a:extLst>
              <a:ext uri="{FF2B5EF4-FFF2-40B4-BE49-F238E27FC236}">
                <a16:creationId xmlns:a16="http://schemas.microsoft.com/office/drawing/2014/main" id="{09D3B5BF-F4DB-4836-89AA-A03DB984C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79"/>
          <a:stretch>
            <a:fillRect/>
          </a:stretch>
        </p:blipFill>
        <p:spPr bwMode="auto">
          <a:xfrm>
            <a:off x="7893050" y="3597275"/>
            <a:ext cx="2779713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CaixaDeTexto 8">
            <a:extLst>
              <a:ext uri="{FF2B5EF4-FFF2-40B4-BE49-F238E27FC236}">
                <a16:creationId xmlns:a16="http://schemas.microsoft.com/office/drawing/2014/main" id="{24642911-19D8-4111-8FF5-0A8D9E416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050" y="3300413"/>
            <a:ext cx="2779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RISCO DE LIQUIDAÇÃO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preso desenho">
            <a:extLst>
              <a:ext uri="{FF2B5EF4-FFF2-40B4-BE49-F238E27FC236}">
                <a16:creationId xmlns:a16="http://schemas.microsoft.com/office/drawing/2014/main" id="{48255E12-6ADB-4C8B-B60D-DB0F2FE85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8"/>
          <a:stretch>
            <a:fillRect/>
          </a:stretch>
        </p:blipFill>
        <p:spPr bwMode="auto">
          <a:xfrm>
            <a:off x="838200" y="1687513"/>
            <a:ext cx="380365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aixaDeTexto 3">
            <a:extLst>
              <a:ext uri="{FF2B5EF4-FFF2-40B4-BE49-F238E27FC236}">
                <a16:creationId xmlns:a16="http://schemas.microsoft.com/office/drawing/2014/main" id="{C9F6249D-F8CA-4B22-8D12-4C6DBA86F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1258888"/>
            <a:ext cx="369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/>
              <a:t>RISCO DE IMAGEM</a:t>
            </a:r>
          </a:p>
        </p:txBody>
      </p:sp>
      <p:pic>
        <p:nvPicPr>
          <p:cNvPr id="5124" name="Picture 8" descr="Resultado de imagem para MAPA BRASIL">
            <a:extLst>
              <a:ext uri="{FF2B5EF4-FFF2-40B4-BE49-F238E27FC236}">
                <a16:creationId xmlns:a16="http://schemas.microsoft.com/office/drawing/2014/main" id="{F8327712-5ECA-414A-8B3E-8B5185736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1503363"/>
            <a:ext cx="4464050" cy="375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CaixaDeTexto 5">
            <a:extLst>
              <a:ext uri="{FF2B5EF4-FFF2-40B4-BE49-F238E27FC236}">
                <a16:creationId xmlns:a16="http://schemas.microsoft.com/office/drawing/2014/main" id="{1F0FB641-6E2C-4FAE-AD1D-9FAD27540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6700" y="1258888"/>
            <a:ext cx="4211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/>
              <a:t>RISCO SOBERANO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Imagem relacionada">
            <a:extLst>
              <a:ext uri="{FF2B5EF4-FFF2-40B4-BE49-F238E27FC236}">
                <a16:creationId xmlns:a16="http://schemas.microsoft.com/office/drawing/2014/main" id="{DF1DF242-6915-471B-899F-C87CB35DC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8" y="0"/>
            <a:ext cx="52451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ultado de imagem para CONTAS">
            <a:extLst>
              <a:ext uri="{FF2B5EF4-FFF2-40B4-BE49-F238E27FC236}">
                <a16:creationId xmlns:a16="http://schemas.microsoft.com/office/drawing/2014/main" id="{0B393EAD-D989-4E6F-A844-53E0CCFA9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6" y="2172227"/>
            <a:ext cx="4741276" cy="28569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8" name="CaixaDeTexto 2">
            <a:extLst>
              <a:ext uri="{FF2B5EF4-FFF2-40B4-BE49-F238E27FC236}">
                <a16:creationId xmlns:a16="http://schemas.microsoft.com/office/drawing/2014/main" id="{8F6461A0-2489-452D-9080-7563BA222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1600200"/>
            <a:ext cx="367030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RISCO DE CRÉDITO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m para RISCO DE  MERCADO">
            <a:extLst>
              <a:ext uri="{FF2B5EF4-FFF2-40B4-BE49-F238E27FC236}">
                <a16:creationId xmlns:a16="http://schemas.microsoft.com/office/drawing/2014/main" id="{D41DD3B5-4B61-40A2-B041-F97077CD1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922338"/>
            <a:ext cx="5921375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aixaDeTexto 1">
            <a:extLst>
              <a:ext uri="{FF2B5EF4-FFF2-40B4-BE49-F238E27FC236}">
                <a16:creationId xmlns:a16="http://schemas.microsoft.com/office/drawing/2014/main" id="{C1B76E28-0149-48EF-843F-32C6870A5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238" y="554038"/>
            <a:ext cx="5921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/>
              <a:t>RISCO DE MERCADO</a:t>
            </a:r>
          </a:p>
        </p:txBody>
      </p:sp>
      <p:pic>
        <p:nvPicPr>
          <p:cNvPr id="7172" name="Picture 4" descr="Resultado de imagem para MUNDO">
            <a:extLst>
              <a:ext uri="{FF2B5EF4-FFF2-40B4-BE49-F238E27FC236}">
                <a16:creationId xmlns:a16="http://schemas.microsoft.com/office/drawing/2014/main" id="{280E600F-3B8B-4D96-A4B3-29535EA98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4187825"/>
            <a:ext cx="29241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Resultado de imagem para TURISMO">
            <a:extLst>
              <a:ext uri="{FF2B5EF4-FFF2-40B4-BE49-F238E27FC236}">
                <a16:creationId xmlns:a16="http://schemas.microsoft.com/office/drawing/2014/main" id="{CE14A7A3-3890-4EC8-8A41-5B12C5082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363" y="4187825"/>
            <a:ext cx="3395662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CaixaDeTexto 2">
            <a:extLst>
              <a:ext uri="{FF2B5EF4-FFF2-40B4-BE49-F238E27FC236}">
                <a16:creationId xmlns:a16="http://schemas.microsoft.com/office/drawing/2014/main" id="{A1071F92-F4A5-4A29-9D12-450184874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810000"/>
            <a:ext cx="292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RISCO SISTEMÁTICO</a:t>
            </a:r>
          </a:p>
        </p:txBody>
      </p:sp>
      <p:sp>
        <p:nvSpPr>
          <p:cNvPr id="7175" name="CaixaDeTexto 6">
            <a:extLst>
              <a:ext uri="{FF2B5EF4-FFF2-40B4-BE49-F238E27FC236}">
                <a16:creationId xmlns:a16="http://schemas.microsoft.com/office/drawing/2014/main" id="{9C7C6719-0F5E-4DF6-B1F9-DB1E96152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3810000"/>
            <a:ext cx="3395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RISCO NÃO SISTEMÁTICO</a:t>
            </a:r>
          </a:p>
        </p:txBody>
      </p:sp>
      <p:sp>
        <p:nvSpPr>
          <p:cNvPr id="8" name="Seta dobrada para cima 7">
            <a:extLst>
              <a:ext uri="{FF2B5EF4-FFF2-40B4-BE49-F238E27FC236}">
                <a16:creationId xmlns:a16="http://schemas.microsoft.com/office/drawing/2014/main" id="{A73702E5-15F5-4A5F-AF68-77668541FE96}"/>
              </a:ext>
            </a:extLst>
          </p:cNvPr>
          <p:cNvSpPr/>
          <p:nvPr/>
        </p:nvSpPr>
        <p:spPr>
          <a:xfrm rot="10800000">
            <a:off x="2020888" y="2108200"/>
            <a:ext cx="1263650" cy="12366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Seta dobrada para cima 12">
            <a:extLst>
              <a:ext uri="{FF2B5EF4-FFF2-40B4-BE49-F238E27FC236}">
                <a16:creationId xmlns:a16="http://schemas.microsoft.com/office/drawing/2014/main" id="{E67082F4-187B-4178-9B18-9F27BF159867}"/>
              </a:ext>
            </a:extLst>
          </p:cNvPr>
          <p:cNvSpPr/>
          <p:nvPr/>
        </p:nvSpPr>
        <p:spPr>
          <a:xfrm rot="10800000" flipH="1">
            <a:off x="8656638" y="2108200"/>
            <a:ext cx="1263650" cy="12366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DIVERSIFICAÇÃO GRAU">
            <a:extLst>
              <a:ext uri="{FF2B5EF4-FFF2-40B4-BE49-F238E27FC236}">
                <a16:creationId xmlns:a16="http://schemas.microsoft.com/office/drawing/2014/main" id="{F9553660-22B9-4A2D-80E9-F37644AB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830388"/>
            <a:ext cx="54006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4" descr="Imagem relacionada">
            <a:extLst>
              <a:ext uri="{FF2B5EF4-FFF2-40B4-BE49-F238E27FC236}">
                <a16:creationId xmlns:a16="http://schemas.microsoft.com/office/drawing/2014/main" id="{B2F81BE8-3B00-48C5-B14F-D276B23F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884"/>
          <a:stretch>
            <a:fillRect/>
          </a:stretch>
        </p:blipFill>
        <p:spPr bwMode="auto">
          <a:xfrm>
            <a:off x="6135688" y="1792288"/>
            <a:ext cx="56356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D8878D5-21C5-4581-B7C7-C057456EDC0C}"/>
              </a:ext>
            </a:extLst>
          </p:cNvPr>
          <p:cNvSpPr txBox="1"/>
          <p:nvPr/>
        </p:nvSpPr>
        <p:spPr>
          <a:xfrm>
            <a:off x="0" y="168275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DIVERSIFICAÇÃO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ixaDeTexto 1">
            <a:extLst>
              <a:ext uri="{FF2B5EF4-FFF2-40B4-BE49-F238E27FC236}">
                <a16:creationId xmlns:a16="http://schemas.microsoft.com/office/drawing/2014/main" id="{676EA7E8-3EB5-421D-89FF-7D66537A4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04988"/>
            <a:ext cx="11826875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Um fundo de investimentos em ações, amplamente diversificado, pode limitar apenas uma parte de seus riscos. A parte do risco que não pode ser eliminada é conhecida como risco: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Relativo.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Absoluto.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Não sistemático.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Sistemático.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946E5E-8256-4856-889E-51B69B551230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95AD197-78B3-40AE-9894-AB524B9CC5D9}"/>
              </a:ext>
            </a:extLst>
          </p:cNvPr>
          <p:cNvSpPr txBox="1"/>
          <p:nvPr/>
        </p:nvSpPr>
        <p:spPr>
          <a:xfrm>
            <a:off x="107950" y="1804988"/>
            <a:ext cx="11826875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Um fundo de investimentos em ações, amplamente diversificado, pode limitar apenas uma parte de seus riscos. A parte do risco que não pode ser eliminada é conhecida como risco: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Relativo.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Absoluto.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sistemático.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Sistemático.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9F55BF-8859-4DAD-9517-728311F36414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DCA60D80-3042-47E6-ACDE-580D50870088}"/>
              </a:ext>
            </a:extLst>
          </p:cNvPr>
          <p:cNvSpPr/>
          <p:nvPr/>
        </p:nvSpPr>
        <p:spPr>
          <a:xfrm>
            <a:off x="233363" y="4837113"/>
            <a:ext cx="379412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1">
            <a:extLst>
              <a:ext uri="{FF2B5EF4-FFF2-40B4-BE49-F238E27FC236}">
                <a16:creationId xmlns:a16="http://schemas.microsoft.com/office/drawing/2014/main" id="{B4F769C3-A895-4993-B225-25C088E3C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106488"/>
            <a:ext cx="118872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O risco de Imagem está associado a: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Volatilidade do Mercado.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Risco de uma empresa não honrar seus pagamentos.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Má reputação da empresa.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Falta de comprador para um determinado ativo.</a:t>
            </a:r>
            <a:endParaRPr lang="pt-BR" altLang="pt-BR" sz="1600"/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FAF66CE-1414-4C41-AE1F-7759C439BE71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2325168-49F3-4D02-8301-372EDECE541B}"/>
              </a:ext>
            </a:extLst>
          </p:cNvPr>
          <p:cNvSpPr txBox="1"/>
          <p:nvPr/>
        </p:nvSpPr>
        <p:spPr>
          <a:xfrm>
            <a:off x="144463" y="1106488"/>
            <a:ext cx="118872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risco de Imagem está associado a: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Volatilidade do Mercado.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Risco de uma empresa não honrar seus pagamentos.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Má reputação da empresa.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Falta de comprador para um determinado ativo.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9ACFC619-C945-49B7-ACBD-AB9498E38AF7}"/>
              </a:ext>
            </a:extLst>
          </p:cNvPr>
          <p:cNvSpPr/>
          <p:nvPr/>
        </p:nvSpPr>
        <p:spPr>
          <a:xfrm>
            <a:off x="241300" y="3019425"/>
            <a:ext cx="377825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5C1BCA-C658-4EC1-B001-7FE9EB601D6C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DDA4BB3-7BA6-4162-A11B-5B338366315E}"/>
              </a:ext>
            </a:extLst>
          </p:cNvPr>
          <p:cNvSpPr txBox="1"/>
          <p:nvPr/>
        </p:nvSpPr>
        <p:spPr>
          <a:xfrm>
            <a:off x="0" y="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NOÇÕES DE ESTATÍSTICA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BCAF2C0-AA56-4B8C-8F26-D4796FF05AF7}"/>
              </a:ext>
            </a:extLst>
          </p:cNvPr>
          <p:cNvGraphicFramePr>
            <a:graphicFrameLocks noGrp="1"/>
          </p:cNvGraphicFramePr>
          <p:nvPr/>
        </p:nvGraphicFramePr>
        <p:xfrm>
          <a:off x="4519613" y="900113"/>
          <a:ext cx="315277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1°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+ 3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2°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+ 5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3°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+ 7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4°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pt-BR" b="1" dirty="0"/>
                        <a:t>- 6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5°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+ 3</a:t>
                      </a:r>
                    </a:p>
                  </a:txBody>
                  <a:tcPr marL="91455" marR="914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335" name="CaixaDeTexto 3">
            <a:extLst>
              <a:ext uri="{FF2B5EF4-FFF2-40B4-BE49-F238E27FC236}">
                <a16:creationId xmlns:a16="http://schemas.microsoft.com/office/drawing/2014/main" id="{6C741CCE-E877-4D5E-B9F5-E929B4342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41575"/>
            <a:ext cx="118872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Moda:</a:t>
            </a:r>
            <a:r>
              <a:rPr lang="pt-BR" altLang="pt-BR" sz="1800"/>
              <a:t> 3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Média (    ):</a:t>
            </a:r>
            <a:r>
              <a:rPr lang="pt-BR" altLang="pt-BR" sz="1800"/>
              <a:t> 2,4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Mediana:</a:t>
            </a:r>
            <a:r>
              <a:rPr lang="pt-BR" altLang="pt-BR" sz="1800"/>
              <a:t> 3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Variância (                  ):</a:t>
            </a:r>
            <a:r>
              <a:rPr lang="pt-BR" altLang="pt-BR" sz="1800"/>
              <a:t> 24,80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Desvio Padrão (                         ): </a:t>
            </a:r>
            <a:r>
              <a:rPr lang="pt-BR" altLang="pt-BR" sz="1800"/>
              <a:t>4,979959839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13336" name="Picture 2" descr="Imagem relacionada">
            <a:extLst>
              <a:ext uri="{FF2B5EF4-FFF2-40B4-BE49-F238E27FC236}">
                <a16:creationId xmlns:a16="http://schemas.microsoft.com/office/drawing/2014/main" id="{98839CCC-9BE7-48AD-B6CC-4DB6D8458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3043238"/>
            <a:ext cx="200025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7" name="Picture 6" descr="Resultado de imagem para formula variancia">
            <a:extLst>
              <a:ext uri="{FF2B5EF4-FFF2-40B4-BE49-F238E27FC236}">
                <a16:creationId xmlns:a16="http://schemas.microsoft.com/office/drawing/2014/main" id="{CF7373F5-C800-4B20-9254-90E869D67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4"/>
          <a:stretch>
            <a:fillRect/>
          </a:stretch>
        </p:blipFill>
        <p:spPr bwMode="auto">
          <a:xfrm>
            <a:off x="1314450" y="4070350"/>
            <a:ext cx="788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8" name="Picture 8" descr="Imagem relacionada">
            <a:extLst>
              <a:ext uri="{FF2B5EF4-FFF2-40B4-BE49-F238E27FC236}">
                <a16:creationId xmlns:a16="http://schemas.microsoft.com/office/drawing/2014/main" id="{55EC750B-7576-4A82-AF93-24E8E2D16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/>
          <a:stretch>
            <a:fillRect/>
          </a:stretch>
        </p:blipFill>
        <p:spPr bwMode="auto">
          <a:xfrm>
            <a:off x="1709738" y="4900613"/>
            <a:ext cx="115093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F2911E3-6206-4AAB-BF43-160EE4ED0E61}"/>
              </a:ext>
            </a:extLst>
          </p:cNvPr>
          <p:cNvGraphicFramePr>
            <a:graphicFrameLocks noGrp="1"/>
          </p:cNvGraphicFramePr>
          <p:nvPr/>
        </p:nvGraphicFramePr>
        <p:xfrm>
          <a:off x="3055938" y="700088"/>
          <a:ext cx="6149975" cy="2540000"/>
        </p:xfrm>
        <a:graphic>
          <a:graphicData uri="http://schemas.openxmlformats.org/drawingml/2006/table">
            <a:tbl>
              <a:tblPr/>
              <a:tblGrid>
                <a:gridCol w="58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8800">
                <a:tc>
                  <a:txBody>
                    <a:bodyPr/>
                    <a:lstStyle>
                      <a:lvl1pPr marL="1079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0795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</a:t>
                      </a:r>
                    </a:p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</a:t>
                      </a:r>
                    </a:p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>
                      <a:lvl1pPr marL="303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03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Cálculo da média para Fundo A: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73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_  </a:t>
                      </a: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73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	= </a:t>
                      </a: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(-4) + (-3) + 1+ 6 + (-5)</a:t>
                      </a: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= </a:t>
                      </a: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= -1%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35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	</a:t>
                      </a: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35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5                       5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Cálculo da média para Fundo B: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73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_  </a:t>
                      </a:r>
                      <a:endParaRPr kumimoji="0" lang="pt-PT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73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	= </a:t>
                      </a: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(-2) + (-1) + 1+ (-2) + (-1)</a:t>
                      </a: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= </a:t>
                      </a:r>
                      <a:r>
                        <a:rPr kumimoji="0" lang="pt-PT" altLang="pt-BR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= -1%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35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	</a:t>
                      </a:r>
                    </a:p>
                    <a:p>
                      <a:pPr marL="303213" marR="0" lvl="0" indent="0" algn="l" defTabSz="914400" rtl="0" eaLnBrk="1" fontAlgn="base" latinLnBrk="0" hangingPunct="1">
                        <a:lnSpc>
                          <a:spcPct val="35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5                          5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838"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07/09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− 4%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− 2%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08/09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− 3%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09/09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38"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10/09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+ 6%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− 2%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850"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11/09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− 5%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11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111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− 1%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370" name="Imagem 59">
            <a:extLst>
              <a:ext uri="{FF2B5EF4-FFF2-40B4-BE49-F238E27FC236}">
                <a16:creationId xmlns:a16="http://schemas.microsoft.com/office/drawing/2014/main" id="{B292269E-BE68-4D65-ADCD-D73FFB6FB57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8" t="19711" r="36096" b="59822"/>
          <a:stretch>
            <a:fillRect/>
          </a:stretch>
        </p:blipFill>
        <p:spPr bwMode="auto">
          <a:xfrm>
            <a:off x="400050" y="3702050"/>
            <a:ext cx="56007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Imagem 61">
            <a:extLst>
              <a:ext uri="{FF2B5EF4-FFF2-40B4-BE49-F238E27FC236}">
                <a16:creationId xmlns:a16="http://schemas.microsoft.com/office/drawing/2014/main" id="{288E0DB5-9B39-446A-A20E-6550E446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1" t="43102" r="37431" b="40817"/>
          <a:stretch>
            <a:fillRect/>
          </a:stretch>
        </p:blipFill>
        <p:spPr bwMode="auto">
          <a:xfrm>
            <a:off x="6000750" y="3702050"/>
            <a:ext cx="60737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72" name="CaixaDeTexto 62">
            <a:extLst>
              <a:ext uri="{FF2B5EF4-FFF2-40B4-BE49-F238E27FC236}">
                <a16:creationId xmlns:a16="http://schemas.microsoft.com/office/drawing/2014/main" id="{45F3C219-1F75-4FCF-89E7-9DF432280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3370263"/>
            <a:ext cx="560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Desvio Padrão Fundo A</a:t>
            </a:r>
          </a:p>
        </p:txBody>
      </p:sp>
      <p:sp>
        <p:nvSpPr>
          <p:cNvPr id="14373" name="CaixaDeTexto 63">
            <a:extLst>
              <a:ext uri="{FF2B5EF4-FFF2-40B4-BE49-F238E27FC236}">
                <a16:creationId xmlns:a16="http://schemas.microsoft.com/office/drawing/2014/main" id="{4230443E-A837-4423-8B89-BB68EF24C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0925" y="3378200"/>
            <a:ext cx="5600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Desvio Padrão Fundo B</a:t>
            </a:r>
          </a:p>
        </p:txBody>
      </p:sp>
      <p:sp>
        <p:nvSpPr>
          <p:cNvPr id="14374" name="CaixaDeTexto 64">
            <a:extLst>
              <a:ext uri="{FF2B5EF4-FFF2-40B4-BE49-F238E27FC236}">
                <a16:creationId xmlns:a16="http://schemas.microsoft.com/office/drawing/2014/main" id="{4A35B6BB-682C-4653-B216-CB433AEBE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86450"/>
            <a:ext cx="121920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/>
              <a:t>Maior Desvio Padrão – Maior o Risco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0EBEC762-2908-4AAF-A334-288F967E89F3}"/>
              </a:ext>
            </a:extLst>
          </p:cNvPr>
          <p:cNvSpPr txBox="1"/>
          <p:nvPr/>
        </p:nvSpPr>
        <p:spPr>
          <a:xfrm>
            <a:off x="0" y="98425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CÁLCULO DESVIO PADRÃO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9E322F8-A8CD-442B-AED3-80EDCDD26105}"/>
              </a:ext>
            </a:extLst>
          </p:cNvPr>
          <p:cNvSpPr txBox="1"/>
          <p:nvPr/>
        </p:nvSpPr>
        <p:spPr>
          <a:xfrm>
            <a:off x="0" y="84138"/>
            <a:ext cx="12192000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DISTRIBUIÇÃO NORMAL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2000" b="1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Explica a probabilidade de um evento ocorrer, com base na </a:t>
            </a:r>
            <a:r>
              <a:rPr lang="pt-PT" b="1" dirty="0">
                <a:latin typeface="+mn-lt"/>
              </a:rPr>
              <a:t>média</a:t>
            </a:r>
            <a:r>
              <a:rPr lang="pt-PT" dirty="0">
                <a:latin typeface="+mn-lt"/>
              </a:rPr>
              <a:t> e no </a:t>
            </a:r>
            <a:r>
              <a:rPr lang="pt-PT" b="1" dirty="0">
                <a:latin typeface="+mn-lt"/>
              </a:rPr>
              <a:t>desvio-padrão</a:t>
            </a:r>
            <a:r>
              <a:rPr lang="pt-PT" dirty="0">
                <a:latin typeface="+mn-lt"/>
              </a:rPr>
              <a:t>. Graças a este conceito é possivel determinar a </a:t>
            </a:r>
            <a:r>
              <a:rPr lang="pt-PT" b="1" dirty="0">
                <a:latin typeface="+mn-lt"/>
              </a:rPr>
              <a:t>perda máxima </a:t>
            </a:r>
            <a:r>
              <a:rPr lang="pt-PT" dirty="0">
                <a:latin typeface="+mn-lt"/>
              </a:rPr>
              <a:t>de uma carteira, com uma certa </a:t>
            </a:r>
            <a:r>
              <a:rPr lang="pt-PT" b="1" dirty="0">
                <a:latin typeface="+mn-lt"/>
              </a:rPr>
              <a:t>probabilidade de ocorrer</a:t>
            </a:r>
            <a:r>
              <a:rPr lang="pt-PT" dirty="0">
                <a:latin typeface="+mn-lt"/>
              </a:rPr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pic>
        <p:nvPicPr>
          <p:cNvPr id="15363" name="Picture 2" descr="Imagem relacionada">
            <a:extLst>
              <a:ext uri="{FF2B5EF4-FFF2-40B4-BE49-F238E27FC236}">
                <a16:creationId xmlns:a16="http://schemas.microsoft.com/office/drawing/2014/main" id="{18A71694-851B-42D1-893F-93E1185F3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1720850"/>
            <a:ext cx="72104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CaixaDeTexto 3">
            <a:extLst>
              <a:ext uri="{FF2B5EF4-FFF2-40B4-BE49-F238E27FC236}">
                <a16:creationId xmlns:a16="http://schemas.microsoft.com/office/drawing/2014/main" id="{D574FF65-176D-4C9B-A4C6-A7101BA9E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9538" y="2443163"/>
            <a:ext cx="2827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_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X -&gt; Média</a:t>
            </a:r>
            <a:endParaRPr lang="pt-BR" altLang="pt-BR" sz="1800"/>
          </a:p>
        </p:txBody>
      </p:sp>
      <p:pic>
        <p:nvPicPr>
          <p:cNvPr id="15365" name="Picture 4" descr="Resultado de imagem para simbolo desvio padrão">
            <a:extLst>
              <a:ext uri="{FF2B5EF4-FFF2-40B4-BE49-F238E27FC236}">
                <a16:creationId xmlns:a16="http://schemas.microsoft.com/office/drawing/2014/main" id="{A6397068-C972-4611-A7DA-A62F322A7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0" t="64301" r="62886" b="24646"/>
          <a:stretch>
            <a:fillRect/>
          </a:stretch>
        </p:blipFill>
        <p:spPr bwMode="auto">
          <a:xfrm>
            <a:off x="9004300" y="3619500"/>
            <a:ext cx="28416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15176A05-AC89-4A17-9FE7-1930BC57A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2100" y="3548063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-&gt; Desvio Padrão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7AB45FB-60BF-4199-9ACE-C917C238E460}"/>
              </a:ext>
            </a:extLst>
          </p:cNvPr>
          <p:cNvCxnSpPr/>
          <p:nvPr/>
        </p:nvCxnSpPr>
        <p:spPr>
          <a:xfrm>
            <a:off x="3802063" y="2935288"/>
            <a:ext cx="3055937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07E540F-D2E6-4FF3-9727-4AFB0F4E45F9}"/>
              </a:ext>
            </a:extLst>
          </p:cNvPr>
          <p:cNvCxnSpPr/>
          <p:nvPr/>
        </p:nvCxnSpPr>
        <p:spPr>
          <a:xfrm flipH="1" flipV="1">
            <a:off x="7048500" y="3043238"/>
            <a:ext cx="2051050" cy="14446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tângulo de cantos arredondados 16">
            <a:extLst>
              <a:ext uri="{FF2B5EF4-FFF2-40B4-BE49-F238E27FC236}">
                <a16:creationId xmlns:a16="http://schemas.microsoft.com/office/drawing/2014/main" id="{2E790C33-0D90-4EA2-BE85-266B4E06298A}"/>
              </a:ext>
            </a:extLst>
          </p:cNvPr>
          <p:cNvSpPr/>
          <p:nvPr/>
        </p:nvSpPr>
        <p:spPr>
          <a:xfrm>
            <a:off x="9099550" y="4448175"/>
            <a:ext cx="1776413" cy="493713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95% = 1,96 D. P.</a:t>
            </a:r>
          </a:p>
        </p:txBody>
      </p:sp>
      <p:sp>
        <p:nvSpPr>
          <p:cNvPr id="15370" name="CaixaDeTexto 2">
            <a:extLst>
              <a:ext uri="{FF2B5EF4-FFF2-40B4-BE49-F238E27FC236}">
                <a16:creationId xmlns:a16="http://schemas.microsoft.com/office/drawing/2014/main" id="{8AE2DB47-9F39-4B92-AB0D-42CD2174F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8" y="6364288"/>
            <a:ext cx="2682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Carl Friedrich Gauss</a:t>
            </a:r>
            <a:endParaRPr lang="pt-BR" altLang="pt-BR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6FB0430-3FAD-4DB7-A14D-B7AF6984B133}"/>
              </a:ext>
            </a:extLst>
          </p:cNvPr>
          <p:cNvSpPr txBox="1"/>
          <p:nvPr/>
        </p:nvSpPr>
        <p:spPr>
          <a:xfrm>
            <a:off x="184150" y="528638"/>
            <a:ext cx="11571288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COVARIÂNCIA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2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2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Medida que avalia como as variáveis X e Y se inter-relacionam de forma linear, ou seja, como Y varia em relação a uma determinada variação de X.</a:t>
            </a: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Quando a covariância é </a:t>
            </a:r>
            <a:r>
              <a:rPr lang="pt-PT" b="1" dirty="0">
                <a:latin typeface="+mn-lt"/>
              </a:rPr>
              <a:t>positiva</a:t>
            </a:r>
            <a:r>
              <a:rPr lang="pt-PT" dirty="0">
                <a:latin typeface="+mn-lt"/>
              </a:rPr>
              <a:t>, duas variáveis tendem a variar na </a:t>
            </a:r>
            <a:r>
              <a:rPr lang="pt-PT" b="1" dirty="0">
                <a:latin typeface="+mn-lt"/>
              </a:rPr>
              <a:t>mesma direção</a:t>
            </a:r>
            <a:r>
              <a:rPr lang="pt-PT" dirty="0">
                <a:latin typeface="+mn-lt"/>
              </a:rPr>
              <a:t>; isto é, se uma sobe, a outra tende a subir e vice-versa.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Quando a covariância </a:t>
            </a:r>
            <a:r>
              <a:rPr lang="pt-PT" b="1" dirty="0">
                <a:latin typeface="+mn-lt"/>
              </a:rPr>
              <a:t>é negativa</a:t>
            </a:r>
            <a:r>
              <a:rPr lang="pt-PT" dirty="0">
                <a:latin typeface="+mn-lt"/>
              </a:rPr>
              <a:t>, duas variáveis tendem a variar em </a:t>
            </a:r>
            <a:r>
              <a:rPr lang="pt-PT" b="1" dirty="0">
                <a:latin typeface="+mn-lt"/>
              </a:rPr>
              <a:t>direções opostas</a:t>
            </a:r>
            <a:r>
              <a:rPr lang="pt-PT" dirty="0">
                <a:latin typeface="+mn-lt"/>
              </a:rPr>
              <a:t>; isto é, se uma sobe a outra tende a cair e vice-versa.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Quanto mais próxima de zero for a covariância, menor a possibilidade de se identificar um comportamento interdependente entre as variáveis.</a:t>
            </a:r>
            <a:endParaRPr lang="pt-BR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b="1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+mn-lt"/>
              </a:rPr>
              <a:t>Em geral, observa-se que quando os juros sobem, os preços das ações caem. Este comportamento sugere que há uma covariância negativa entre as variáveis taxa de juros e preços de ações.</a:t>
            </a:r>
            <a:endParaRPr lang="pt-BR" dirty="0">
              <a:latin typeface="+mn-lt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7E21BF-CF8F-455D-8FA7-76C0A139D3FD}"/>
              </a:ext>
            </a:extLst>
          </p:cNvPr>
          <p:cNvSpPr txBox="1"/>
          <p:nvPr/>
        </p:nvSpPr>
        <p:spPr>
          <a:xfrm>
            <a:off x="241300" y="107950"/>
            <a:ext cx="11537950" cy="447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CORRELAÇÃO (COEFICIENTE DE CORRELAÇÃO)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Mostra se há relação linear entre duas séries de dados X e Y.</a:t>
            </a: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Se o coeficiente de correlação for igual a </a:t>
            </a:r>
            <a:r>
              <a:rPr lang="pt-PT" b="1" dirty="0">
                <a:latin typeface="+mn-lt"/>
              </a:rPr>
              <a:t>1</a:t>
            </a:r>
            <a:r>
              <a:rPr lang="pt-PT" dirty="0">
                <a:latin typeface="+mn-lt"/>
              </a:rPr>
              <a:t>, significa que existe relação linear perfeita entre X e Y, de tal forma que se </a:t>
            </a:r>
            <a:r>
              <a:rPr lang="pt-PT" b="1" dirty="0">
                <a:latin typeface="+mn-lt"/>
              </a:rPr>
              <a:t>X aumenta, Y aumenta </a:t>
            </a:r>
            <a:r>
              <a:rPr lang="pt-PT" dirty="0">
                <a:latin typeface="+mn-lt"/>
              </a:rPr>
              <a:t>na mesma proporção também.</a:t>
            </a:r>
            <a:endParaRPr lang="pt-BR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Se o coeficiente de correlação for igual a </a:t>
            </a:r>
            <a:r>
              <a:rPr lang="pt-PT" b="1" dirty="0">
                <a:latin typeface="+mn-lt"/>
              </a:rPr>
              <a:t>– 1 </a:t>
            </a:r>
            <a:r>
              <a:rPr lang="pt-PT" dirty="0">
                <a:latin typeface="+mn-lt"/>
              </a:rPr>
              <a:t>significa que existe relação linear perfeita entre X e Y, de tal forma que se </a:t>
            </a:r>
            <a:r>
              <a:rPr lang="pt-PT" b="1" dirty="0">
                <a:latin typeface="+mn-lt"/>
              </a:rPr>
              <a:t>X aumenta, Y diminui </a:t>
            </a:r>
            <a:r>
              <a:rPr lang="pt-PT" dirty="0">
                <a:latin typeface="+mn-lt"/>
              </a:rPr>
              <a:t>na mesma </a:t>
            </a:r>
            <a:r>
              <a:rPr lang="pt-PT" b="1" dirty="0">
                <a:latin typeface="+mn-lt"/>
              </a:rPr>
              <a:t>proporção também.</a:t>
            </a:r>
            <a:endParaRPr lang="pt-BR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Quando a correlação </a:t>
            </a:r>
            <a:r>
              <a:rPr lang="pt-PT" b="1" dirty="0">
                <a:latin typeface="+mn-lt"/>
              </a:rPr>
              <a:t>é </a:t>
            </a:r>
            <a:r>
              <a:rPr lang="pt-PT" dirty="0">
                <a:latin typeface="+mn-lt"/>
              </a:rPr>
              <a:t>zero, não existe relação de linearidade entre as variáveis X e Y.</a:t>
            </a:r>
            <a:endParaRPr lang="pt-BR" b="1" dirty="0">
              <a:latin typeface="+mn-lt"/>
            </a:endParaRPr>
          </a:p>
        </p:txBody>
      </p:sp>
      <p:pic>
        <p:nvPicPr>
          <p:cNvPr id="17411" name="image60.png">
            <a:extLst>
              <a:ext uri="{FF2B5EF4-FFF2-40B4-BE49-F238E27FC236}">
                <a16:creationId xmlns:a16="http://schemas.microsoft.com/office/drawing/2014/main" id="{5DA17AC9-9C29-4FFA-9C73-4BAEEF8D2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4649788"/>
            <a:ext cx="103838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559DD46-7E6A-4FBC-83D7-D0562EBFAB42}"/>
              </a:ext>
            </a:extLst>
          </p:cNvPr>
          <p:cNvSpPr txBox="1"/>
          <p:nvPr/>
        </p:nvSpPr>
        <p:spPr>
          <a:xfrm>
            <a:off x="0" y="0"/>
            <a:ext cx="12192000" cy="5908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COEFICIENTE DE DETERMINAÇÃO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latin typeface="+mn-lt"/>
              </a:rPr>
              <a:t>Coeficiente de Determinação é o quadrado do Coeficiente de Correlação.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coeficiente de determinação (R2) apresenta quanto por cento da variação de Y é explicada pela variação de X e quanto da variação de Y é devida a fatores aleatórios.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</a:rPr>
              <a:t>Ex. Ações AZY x Ações BXT correlação 0,8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</a:rPr>
              <a:t>R</a:t>
            </a:r>
            <a:r>
              <a:rPr lang="pt-BR" baseline="30000" dirty="0">
                <a:latin typeface="+mn-lt"/>
              </a:rPr>
              <a:t>2</a:t>
            </a:r>
            <a:r>
              <a:rPr lang="pt-BR" dirty="0">
                <a:latin typeface="+mn-lt"/>
              </a:rPr>
              <a:t>: (0,8)</a:t>
            </a:r>
            <a:r>
              <a:rPr lang="pt-BR" baseline="30000" dirty="0">
                <a:latin typeface="+mn-lt"/>
              </a:rPr>
              <a:t> 2 </a:t>
            </a:r>
            <a:r>
              <a:rPr lang="pt-BR" dirty="0">
                <a:latin typeface="+mn-lt"/>
              </a:rPr>
              <a:t>= 0,64 = 64% (as oscilações da AZY podem ser explicadas pelas oscilações da BXT em 64%)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coeficiente de determinação (R2) está relacionado com o coeficiente de correlação, pois a correlação mostra se os pontos estão alinhados sobre a reta ou se estão dispersos.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pic>
        <p:nvPicPr>
          <p:cNvPr id="18435" name="image61.png">
            <a:extLst>
              <a:ext uri="{FF2B5EF4-FFF2-40B4-BE49-F238E27FC236}">
                <a16:creationId xmlns:a16="http://schemas.microsoft.com/office/drawing/2014/main" id="{22034446-B955-4962-84CE-046B2A5F4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63" y="1962150"/>
            <a:ext cx="131127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ixaDeTexto 1">
            <a:extLst>
              <a:ext uri="{FF2B5EF4-FFF2-40B4-BE49-F238E27FC236}">
                <a16:creationId xmlns:a16="http://schemas.microsoft.com/office/drawing/2014/main" id="{1B682019-80F0-45C4-80DD-3A933E6D3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2093913"/>
            <a:ext cx="11634787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A correlação entre um fundo indexado Bovespa e o Índice Ibovespa será: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Próxima de 1.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Próxima de – 1.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Igual a 0.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Maior que 1.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67B9E1-E94D-432F-8727-9CD2440DE0E1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3B65F44-2E0B-4FB6-98C0-D037A7B12202}"/>
              </a:ext>
            </a:extLst>
          </p:cNvPr>
          <p:cNvSpPr txBox="1"/>
          <p:nvPr/>
        </p:nvSpPr>
        <p:spPr>
          <a:xfrm>
            <a:off x="131763" y="2093913"/>
            <a:ext cx="11634787" cy="3138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A correlação entre um fundo indexado Bovespa e o Índice Ibovespa será: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Próxima de 1.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Próxima de – 1.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Igual a 0.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Maior que 1.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E020777F-A847-46EE-96E4-BBA6B49DC5A8}"/>
              </a:ext>
            </a:extLst>
          </p:cNvPr>
          <p:cNvSpPr/>
          <p:nvPr/>
        </p:nvSpPr>
        <p:spPr>
          <a:xfrm>
            <a:off x="228600" y="2947988"/>
            <a:ext cx="379413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710012-3CF4-4018-8A48-67E57B9A72D7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aixaDeTexto 1">
            <a:extLst>
              <a:ext uri="{FF2B5EF4-FFF2-40B4-BE49-F238E27FC236}">
                <a16:creationId xmlns:a16="http://schemas.microsoft.com/office/drawing/2014/main" id="{6B848C70-9D3A-40AD-9C03-C68A5AC0C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1431925"/>
            <a:ext cx="11755437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O Risco de uma carteira de ações, pode ser calculado com base: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Na média histórica dos retornos da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Na correlação histórica dos retornos.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No desvio padrão da ação de menor risco da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No desvio padrão da carteira.</a:t>
            </a: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3C771D-7434-4263-B464-52E9452321F1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5564DB1-3536-4537-B1B3-7A74CCA11D39}"/>
              </a:ext>
            </a:extLst>
          </p:cNvPr>
          <p:cNvSpPr txBox="1"/>
          <p:nvPr/>
        </p:nvSpPr>
        <p:spPr>
          <a:xfrm>
            <a:off x="192088" y="1431925"/>
            <a:ext cx="11755437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Risco de uma carteira de ações, pode ser calculado com base: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Na média histórica dos retornos da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Na correlação histórica dos retornos.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No desvio padrão da ação de menor risco da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No desvio padrão da carteira.</a:t>
            </a:r>
            <a:endParaRPr lang="pt-BR" b="1" u="heavy" dirty="0">
              <a:uFill>
                <a:solidFill>
                  <a:srgbClr val="70F53B"/>
                </a:solidFill>
              </a:uFill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421CDE79-EA17-4CB7-98B1-155F82D13AD0}"/>
              </a:ext>
            </a:extLst>
          </p:cNvPr>
          <p:cNvSpPr/>
          <p:nvPr/>
        </p:nvSpPr>
        <p:spPr>
          <a:xfrm>
            <a:off x="276225" y="3886200"/>
            <a:ext cx="379413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E3C557-CFBD-4F0D-99D1-892771F0A097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aixaDeTexto 1">
            <a:extLst>
              <a:ext uri="{FF2B5EF4-FFF2-40B4-BE49-F238E27FC236}">
                <a16:creationId xmlns:a16="http://schemas.microsoft.com/office/drawing/2014/main" id="{74BAB43B-244F-403F-BF6E-AC241D3DF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106488"/>
            <a:ext cx="11706225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Um investimento possui média igual a 2 e desvio padrão igual a 1. A probabilidade de que o retorno esperado esteja compreendido entre 1% e 3% é de aproximado:</a:t>
            </a:r>
            <a:endParaRPr lang="pt-BR" altLang="pt-BR" sz="18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50%.</a:t>
            </a:r>
            <a:endParaRPr lang="pt-BR" altLang="pt-BR" sz="18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68%.</a:t>
            </a:r>
            <a:endParaRPr lang="pt-BR" altLang="pt-BR" sz="18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95%.</a:t>
            </a:r>
            <a:endParaRPr lang="pt-BR" altLang="pt-BR" sz="18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99%.</a:t>
            </a:r>
            <a:endParaRPr lang="pt-BR" altLang="pt-BR" sz="18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98ABD4-EB71-4A8F-B216-69DF43492CCF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D499101-ACC2-4333-80E1-0DCFDA35C6E9}"/>
              </a:ext>
            </a:extLst>
          </p:cNvPr>
          <p:cNvSpPr txBox="1"/>
          <p:nvPr/>
        </p:nvSpPr>
        <p:spPr>
          <a:xfrm>
            <a:off x="144463" y="1106488"/>
            <a:ext cx="11706225" cy="3694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Um investimento possui média igual a 2 e desvio padrão igual a 1. A probabilidade de que o retorno esperado esteja compreendido entre 1% e 3% é de aproximado:</a:t>
            </a:r>
            <a:endParaRPr lang="pt-BR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50%.</a:t>
            </a:r>
            <a:endParaRPr lang="pt-BR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68%.</a:t>
            </a:r>
            <a:endParaRPr lang="pt-BR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95%.</a:t>
            </a:r>
            <a:endParaRPr lang="pt-BR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99%.</a:t>
            </a:r>
            <a:endParaRPr lang="pt-BR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FD0CB405-35E5-472E-879C-5CDDE734FCE0}"/>
              </a:ext>
            </a:extLst>
          </p:cNvPr>
          <p:cNvSpPr/>
          <p:nvPr/>
        </p:nvSpPr>
        <p:spPr>
          <a:xfrm>
            <a:off x="241300" y="3079750"/>
            <a:ext cx="377825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BBEA6B-1F36-4AA1-8C4A-DE374368B696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esultado de imagem para RISCO DE  MERCADO">
            <a:extLst>
              <a:ext uri="{FF2B5EF4-FFF2-40B4-BE49-F238E27FC236}">
                <a16:creationId xmlns:a16="http://schemas.microsoft.com/office/drawing/2014/main" id="{85B77116-8AF6-4A54-8120-5507A50FF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716088"/>
            <a:ext cx="2173287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CaixaDeTexto 2">
            <a:extLst>
              <a:ext uri="{FF2B5EF4-FFF2-40B4-BE49-F238E27FC236}">
                <a16:creationId xmlns:a16="http://schemas.microsoft.com/office/drawing/2014/main" id="{20B1BBEF-36C3-489C-9245-554E9CD5A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1260475"/>
            <a:ext cx="217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400" b="1"/>
              <a:t>RISCO DE MERCADO</a:t>
            </a:r>
          </a:p>
        </p:txBody>
      </p:sp>
      <p:pic>
        <p:nvPicPr>
          <p:cNvPr id="25604" name="Picture 4" descr="Resultado de imagem para MUNDO">
            <a:extLst>
              <a:ext uri="{FF2B5EF4-FFF2-40B4-BE49-F238E27FC236}">
                <a16:creationId xmlns:a16="http://schemas.microsoft.com/office/drawing/2014/main" id="{0C367A8E-0EB0-49BF-A49C-529EEE253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3" y="1090613"/>
            <a:ext cx="14700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 descr="Resultado de imagem para TURISMO">
            <a:extLst>
              <a:ext uri="{FF2B5EF4-FFF2-40B4-BE49-F238E27FC236}">
                <a16:creationId xmlns:a16="http://schemas.microsoft.com/office/drawing/2014/main" id="{A2210655-3940-4F70-897F-C6A05A0AD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2325688"/>
            <a:ext cx="147796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CaixaDeTexto 5">
            <a:extLst>
              <a:ext uri="{FF2B5EF4-FFF2-40B4-BE49-F238E27FC236}">
                <a16:creationId xmlns:a16="http://schemas.microsoft.com/office/drawing/2014/main" id="{D7345A14-A188-4204-86F4-596F3047A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13" y="641350"/>
            <a:ext cx="1470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400" b="1"/>
              <a:t>RISCO SISTEMÁTICO</a:t>
            </a:r>
          </a:p>
        </p:txBody>
      </p:sp>
      <p:sp>
        <p:nvSpPr>
          <p:cNvPr id="25607" name="CaixaDeTexto 6">
            <a:extLst>
              <a:ext uri="{FF2B5EF4-FFF2-40B4-BE49-F238E27FC236}">
                <a16:creationId xmlns:a16="http://schemas.microsoft.com/office/drawing/2014/main" id="{EDC3B4D3-0024-4CE1-AC83-2BAB7240B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938" y="2970213"/>
            <a:ext cx="1477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400" b="1"/>
              <a:t>RISCO NÃO SISTEMÁTICO</a:t>
            </a:r>
          </a:p>
        </p:txBody>
      </p:sp>
      <p:sp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F88DD46C-F24E-4D42-8D0B-A1CA70C29E56}"/>
              </a:ext>
            </a:extLst>
          </p:cNvPr>
          <p:cNvSpPr/>
          <p:nvPr/>
        </p:nvSpPr>
        <p:spPr>
          <a:xfrm>
            <a:off x="6157913" y="1263650"/>
            <a:ext cx="1511300" cy="635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rgbClr val="FF0000"/>
                </a:solidFill>
              </a:rPr>
              <a:t>NÃO</a:t>
            </a:r>
            <a:r>
              <a:rPr lang="pt-BR" sz="1400" b="1" dirty="0">
                <a:solidFill>
                  <a:schemeClr val="tx1"/>
                </a:solidFill>
              </a:rPr>
              <a:t> Pode ser Diversificável</a:t>
            </a:r>
          </a:p>
        </p:txBody>
      </p:sp>
      <p:sp>
        <p:nvSpPr>
          <p:cNvPr id="11" name="Retângulo de cantos arredondados 10">
            <a:extLst>
              <a:ext uri="{FF2B5EF4-FFF2-40B4-BE49-F238E27FC236}">
                <a16:creationId xmlns:a16="http://schemas.microsoft.com/office/drawing/2014/main" id="{4DA90AC1-F955-4C49-A67B-1FD6921D0743}"/>
              </a:ext>
            </a:extLst>
          </p:cNvPr>
          <p:cNvSpPr/>
          <p:nvPr/>
        </p:nvSpPr>
        <p:spPr>
          <a:xfrm>
            <a:off x="6116638" y="2390775"/>
            <a:ext cx="1511300" cy="635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Pode ser Diversificável</a:t>
            </a:r>
          </a:p>
        </p:txBody>
      </p:sp>
      <p:sp>
        <p:nvSpPr>
          <p:cNvPr id="12" name="Retângulo de cantos arredondados 11">
            <a:extLst>
              <a:ext uri="{FF2B5EF4-FFF2-40B4-BE49-F238E27FC236}">
                <a16:creationId xmlns:a16="http://schemas.microsoft.com/office/drawing/2014/main" id="{844D85EF-5299-4856-984F-4F4D91827079}"/>
              </a:ext>
            </a:extLst>
          </p:cNvPr>
          <p:cNvSpPr/>
          <p:nvPr/>
        </p:nvSpPr>
        <p:spPr>
          <a:xfrm>
            <a:off x="8526463" y="1263650"/>
            <a:ext cx="1511300" cy="635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BETA ( </a:t>
            </a:r>
            <a:r>
              <a:rPr lang="pt-PT" sz="1400" b="1" i="1" dirty="0">
                <a:solidFill>
                  <a:srgbClr val="FF0000"/>
                </a:solidFill>
                <a:latin typeface="Symbol" panose="05050102010706020507" pitchFamily="18" charset="2"/>
                <a:ea typeface="Segoe UI Symbol" panose="020B0502040204020203" pitchFamily="34" charset="0"/>
              </a:rPr>
              <a:t>b </a:t>
            </a:r>
            <a:r>
              <a:rPr lang="pt-PT" sz="1400" b="1" i="1" dirty="0">
                <a:solidFill>
                  <a:schemeClr val="tx1"/>
                </a:solidFill>
                <a:latin typeface="Symbol" panose="05050102010706020507" pitchFamily="18" charset="2"/>
                <a:ea typeface="Segoe UI Symbol" panose="020B0502040204020203" pitchFamily="34" charset="0"/>
              </a:rPr>
              <a:t> </a:t>
            </a:r>
            <a:r>
              <a:rPr lang="pt-PT" sz="1400" b="1" i="1" dirty="0">
                <a:solidFill>
                  <a:schemeClr val="tx1"/>
                </a:solidFill>
                <a:ea typeface="Segoe UI Symbol" panose="020B0502040204020203" pitchFamily="34" charset="0"/>
              </a:rPr>
              <a:t>)</a:t>
            </a:r>
            <a:endParaRPr lang="pt-BR" sz="1400" b="1" dirty="0">
              <a:solidFill>
                <a:schemeClr val="tx1"/>
              </a:solidFill>
              <a:ea typeface="Segoe UI Symbol" panose="020B0502040204020203" pitchFamily="34" charset="0"/>
            </a:endParaRPr>
          </a:p>
        </p:txBody>
      </p:sp>
      <p:sp>
        <p:nvSpPr>
          <p:cNvPr id="13" name="Retângulo de cantos arredondados 12">
            <a:extLst>
              <a:ext uri="{FF2B5EF4-FFF2-40B4-BE49-F238E27FC236}">
                <a16:creationId xmlns:a16="http://schemas.microsoft.com/office/drawing/2014/main" id="{538F374E-21D4-45C6-A023-1F9D6AE0FCF8}"/>
              </a:ext>
            </a:extLst>
          </p:cNvPr>
          <p:cNvSpPr/>
          <p:nvPr/>
        </p:nvSpPr>
        <p:spPr>
          <a:xfrm>
            <a:off x="8526463" y="2390775"/>
            <a:ext cx="1511300" cy="635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Correlação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Covariância</a:t>
            </a:r>
          </a:p>
        </p:txBody>
      </p:sp>
      <p:sp>
        <p:nvSpPr>
          <p:cNvPr id="14" name="Seta para a direita 13">
            <a:extLst>
              <a:ext uri="{FF2B5EF4-FFF2-40B4-BE49-F238E27FC236}">
                <a16:creationId xmlns:a16="http://schemas.microsoft.com/office/drawing/2014/main" id="{8E96A910-1974-4FD9-AA09-CAA5541DDAC8}"/>
              </a:ext>
            </a:extLst>
          </p:cNvPr>
          <p:cNvSpPr/>
          <p:nvPr/>
        </p:nvSpPr>
        <p:spPr>
          <a:xfrm>
            <a:off x="5545138" y="1477963"/>
            <a:ext cx="368300" cy="2587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5" name="Seta para a direita 14">
            <a:extLst>
              <a:ext uri="{FF2B5EF4-FFF2-40B4-BE49-F238E27FC236}">
                <a16:creationId xmlns:a16="http://schemas.microsoft.com/office/drawing/2014/main" id="{E05F42F3-8F95-4B41-80E5-83D6321298A1}"/>
              </a:ext>
            </a:extLst>
          </p:cNvPr>
          <p:cNvSpPr/>
          <p:nvPr/>
        </p:nvSpPr>
        <p:spPr>
          <a:xfrm>
            <a:off x="7913688" y="1457325"/>
            <a:ext cx="368300" cy="258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6" name="Seta para a direita 15">
            <a:extLst>
              <a:ext uri="{FF2B5EF4-FFF2-40B4-BE49-F238E27FC236}">
                <a16:creationId xmlns:a16="http://schemas.microsoft.com/office/drawing/2014/main" id="{3E4758BF-832D-4944-AC71-890FF5536913}"/>
              </a:ext>
            </a:extLst>
          </p:cNvPr>
          <p:cNvSpPr/>
          <p:nvPr/>
        </p:nvSpPr>
        <p:spPr>
          <a:xfrm>
            <a:off x="7913688" y="2579688"/>
            <a:ext cx="368300" cy="25876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7" name="Seta para a direita 16">
            <a:extLst>
              <a:ext uri="{FF2B5EF4-FFF2-40B4-BE49-F238E27FC236}">
                <a16:creationId xmlns:a16="http://schemas.microsoft.com/office/drawing/2014/main" id="{8F1DAAA7-348B-431B-8856-B487C72D13FC}"/>
              </a:ext>
            </a:extLst>
          </p:cNvPr>
          <p:cNvSpPr/>
          <p:nvPr/>
        </p:nvSpPr>
        <p:spPr>
          <a:xfrm>
            <a:off x="5545138" y="2554288"/>
            <a:ext cx="368300" cy="25876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ACBF96D0-082D-4CE8-9FA1-852F8ACB4DF1}"/>
              </a:ext>
            </a:extLst>
          </p:cNvPr>
          <p:cNvSpPr/>
          <p:nvPr/>
        </p:nvSpPr>
        <p:spPr>
          <a:xfrm rot="1319904">
            <a:off x="2817813" y="2368550"/>
            <a:ext cx="369887" cy="25876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9" name="Seta para a direita 18">
            <a:extLst>
              <a:ext uri="{FF2B5EF4-FFF2-40B4-BE49-F238E27FC236}">
                <a16:creationId xmlns:a16="http://schemas.microsoft.com/office/drawing/2014/main" id="{F84EBD88-7AD2-4191-BC79-1D06277320BA}"/>
              </a:ext>
            </a:extLst>
          </p:cNvPr>
          <p:cNvSpPr/>
          <p:nvPr/>
        </p:nvSpPr>
        <p:spPr>
          <a:xfrm rot="20470814">
            <a:off x="2832100" y="1587500"/>
            <a:ext cx="369888" cy="258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044AB37-B9A9-46A9-9F36-C3BE60238308}"/>
              </a:ext>
            </a:extLst>
          </p:cNvPr>
          <p:cNvSpPr txBox="1"/>
          <p:nvPr/>
        </p:nvSpPr>
        <p:spPr>
          <a:xfrm>
            <a:off x="0" y="241300"/>
            <a:ext cx="12192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BETA ( </a:t>
            </a:r>
            <a:r>
              <a:rPr lang="pt-PT" sz="2400" b="1" i="1" dirty="0">
                <a:solidFill>
                  <a:srgbClr val="FF0000"/>
                </a:solidFill>
                <a:latin typeface="Symbol" panose="05050102010706020507" pitchFamily="18" charset="2"/>
                <a:ea typeface="Segoe UI Symbol" panose="020B0502040204020203" pitchFamily="34" charset="0"/>
              </a:rPr>
              <a:t>b </a:t>
            </a:r>
            <a:r>
              <a:rPr lang="pt-PT" sz="2400" b="1" i="1" dirty="0">
                <a:solidFill>
                  <a:schemeClr val="accent5">
                    <a:lumMod val="75000"/>
                  </a:schemeClr>
                </a:solidFill>
                <a:latin typeface="Symbol" panose="05050102010706020507" pitchFamily="18" charset="2"/>
                <a:ea typeface="Segoe UI Symbol" panose="020B0502040204020203" pitchFamily="34" charset="0"/>
              </a:rPr>
              <a:t> </a:t>
            </a:r>
            <a:r>
              <a:rPr lang="pt-PT" sz="2400" b="1" i="1" dirty="0">
                <a:solidFill>
                  <a:schemeClr val="accent5">
                    <a:lumMod val="75000"/>
                  </a:schemeClr>
                </a:solidFill>
                <a:latin typeface="+mn-lt"/>
                <a:ea typeface="Segoe UI Symbol" panose="020B0502040204020203" pitchFamily="34" charset="0"/>
              </a:rPr>
              <a:t>)</a:t>
            </a:r>
            <a:endParaRPr lang="pt-BR" sz="2400" b="1" dirty="0">
              <a:solidFill>
                <a:schemeClr val="accent5">
                  <a:lumMod val="75000"/>
                </a:schemeClr>
              </a:solidFill>
              <a:latin typeface="+mn-lt"/>
              <a:ea typeface="Segoe UI Symbol" panose="020B0502040204020203" pitchFamily="34" charset="0"/>
            </a:endParaRPr>
          </a:p>
        </p:txBody>
      </p:sp>
      <p:pic>
        <p:nvPicPr>
          <p:cNvPr id="25619" name="image63.jpeg">
            <a:extLst>
              <a:ext uri="{FF2B5EF4-FFF2-40B4-BE49-F238E27FC236}">
                <a16:creationId xmlns:a16="http://schemas.microsoft.com/office/drawing/2014/main" id="{3C1AF980-E703-4621-B639-259AE426A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687763"/>
            <a:ext cx="5116512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0" name="CaixaDeTexto 22">
            <a:extLst>
              <a:ext uri="{FF2B5EF4-FFF2-40B4-BE49-F238E27FC236}">
                <a16:creationId xmlns:a16="http://schemas.microsoft.com/office/drawing/2014/main" id="{8900D60C-4ED8-42D2-A9D8-91F658024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986213"/>
            <a:ext cx="64801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O Coeficiente </a:t>
            </a:r>
            <a:r>
              <a:rPr lang="pt-BR" altLang="pt-BR" sz="1600" b="1">
                <a:latin typeface="Symbol" panose="05050102010706020507" pitchFamily="18" charset="2"/>
              </a:rPr>
              <a:t>b </a:t>
            </a:r>
            <a:r>
              <a:rPr lang="pt-BR" altLang="pt-BR" sz="1600"/>
              <a:t>é usado para medir o risco </a:t>
            </a:r>
            <a:r>
              <a:rPr lang="pt-BR" altLang="pt-BR" sz="1600" b="1"/>
              <a:t>não diversificável.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/>
              <a:t>Se </a:t>
            </a:r>
            <a:r>
              <a:rPr lang="pt-BR" altLang="pt-BR" sz="1600" b="1">
                <a:latin typeface="Symbol" panose="05050102010706020507" pitchFamily="18" charset="2"/>
              </a:rPr>
              <a:t>b </a:t>
            </a:r>
            <a:r>
              <a:rPr lang="pt-BR" altLang="pt-BR" sz="1600" b="1"/>
              <a:t>&gt; 1 : </a:t>
            </a:r>
            <a:r>
              <a:rPr lang="pt-BR" altLang="pt-BR" sz="1600"/>
              <a:t>Carteira de Ativos </a:t>
            </a:r>
            <a:r>
              <a:rPr lang="pt-BR" altLang="pt-BR" sz="1600" b="1"/>
              <a:t>oscila mais que a carteira de mercado.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/>
              <a:t>Se </a:t>
            </a:r>
            <a:r>
              <a:rPr lang="pt-BR" altLang="pt-BR" sz="1600" b="1">
                <a:latin typeface="Symbol" panose="05050102010706020507" pitchFamily="18" charset="2"/>
              </a:rPr>
              <a:t>b = </a:t>
            </a:r>
            <a:r>
              <a:rPr lang="pt-BR" altLang="pt-BR" sz="1600" b="1"/>
              <a:t>1 : </a:t>
            </a:r>
            <a:r>
              <a:rPr lang="pt-BR" altLang="pt-BR" sz="1600"/>
              <a:t>Carteira de Ativos tem o </a:t>
            </a:r>
            <a:r>
              <a:rPr lang="pt-BR" altLang="pt-BR" sz="1600" b="1"/>
              <a:t>mesmo risco que a carteira de mercado.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/>
              <a:t>Se </a:t>
            </a:r>
            <a:r>
              <a:rPr lang="pt-BR" altLang="pt-BR" sz="1600" b="1">
                <a:latin typeface="Symbol" panose="05050102010706020507" pitchFamily="18" charset="2"/>
              </a:rPr>
              <a:t>b &lt; </a:t>
            </a:r>
            <a:r>
              <a:rPr lang="pt-BR" altLang="pt-BR" sz="1600" b="1"/>
              <a:t>1 : </a:t>
            </a:r>
            <a:r>
              <a:rPr lang="pt-BR" altLang="pt-BR" sz="1600"/>
              <a:t>Carteira de Ativos </a:t>
            </a:r>
            <a:r>
              <a:rPr lang="pt-BR" altLang="pt-BR" sz="1600" b="1"/>
              <a:t>é menos arriscada que a carteira de mercado.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aixaDeTexto 1">
            <a:extLst>
              <a:ext uri="{FF2B5EF4-FFF2-40B4-BE49-F238E27FC236}">
                <a16:creationId xmlns:a16="http://schemas.microsoft.com/office/drawing/2014/main" id="{8EC220E2-0945-4DAF-BB4E-8CBCA6761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1071563"/>
            <a:ext cx="11934825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O coeficiente B (beta) de uma carteira é igual a 1. Assim o retorno esperado desta carteira será de: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Igual taxa de juros.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Maior que o retorno esperado do mercado.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Igual ao retorno esperado do mercado.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Menor que a taxa de juros livre de risco.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7B6014-FE0F-4064-963B-1CFADD36EF2B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AC4782-A17C-4919-B651-80BA80DD6BDC}"/>
              </a:ext>
            </a:extLst>
          </p:cNvPr>
          <p:cNvSpPr txBox="1"/>
          <p:nvPr/>
        </p:nvSpPr>
        <p:spPr>
          <a:xfrm>
            <a:off x="128588" y="1071563"/>
            <a:ext cx="11934825" cy="3138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coeficiente B (beta) de uma carteira é igual a 1. Assim o retorno esperado desta carteira será de: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Igual taxa de juros.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Maior que o retorno esperado do mercado.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Igual ao retorno esperado do mercado.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Menor que a taxa de juros livre de risco.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C819611C-838D-4454-A0ED-51428F9EE4B5}"/>
              </a:ext>
            </a:extLst>
          </p:cNvPr>
          <p:cNvSpPr/>
          <p:nvPr/>
        </p:nvSpPr>
        <p:spPr>
          <a:xfrm>
            <a:off x="252413" y="2995613"/>
            <a:ext cx="379412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85B454-A724-4ADC-B290-08D732A0D534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>
            <a:extLst>
              <a:ext uri="{FF2B5EF4-FFF2-40B4-BE49-F238E27FC236}">
                <a16:creationId xmlns:a16="http://schemas.microsoft.com/office/drawing/2014/main" id="{AF2F8F44-7A69-46FE-BC26-65AFA411217B}"/>
              </a:ext>
            </a:extLst>
          </p:cNvPr>
          <p:cNvSpPr/>
          <p:nvPr/>
        </p:nvSpPr>
        <p:spPr>
          <a:xfrm>
            <a:off x="733425" y="3200400"/>
            <a:ext cx="1973263" cy="72231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VAR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err="1">
                <a:solidFill>
                  <a:srgbClr val="FF0000"/>
                </a:solidFill>
              </a:rPr>
              <a:t>V</a:t>
            </a:r>
            <a:r>
              <a:rPr lang="pt-BR" b="1" dirty="0" err="1">
                <a:solidFill>
                  <a:schemeClr val="tx1"/>
                </a:solidFill>
              </a:rPr>
              <a:t>alue</a:t>
            </a:r>
            <a:r>
              <a:rPr lang="pt-BR" b="1" dirty="0">
                <a:solidFill>
                  <a:schemeClr val="tx1"/>
                </a:solidFill>
              </a:rPr>
              <a:t> </a:t>
            </a:r>
            <a:r>
              <a:rPr lang="pt-BR" b="1" dirty="0">
                <a:solidFill>
                  <a:srgbClr val="FF0000"/>
                </a:solidFill>
              </a:rPr>
              <a:t>A</a:t>
            </a:r>
            <a:r>
              <a:rPr lang="pt-BR" b="1" dirty="0">
                <a:solidFill>
                  <a:schemeClr val="tx1"/>
                </a:solidFill>
              </a:rPr>
              <a:t>t </a:t>
            </a:r>
            <a:r>
              <a:rPr lang="pt-BR" b="1" dirty="0" err="1">
                <a:solidFill>
                  <a:srgbClr val="FF0000"/>
                </a:solidFill>
              </a:rPr>
              <a:t>R</a:t>
            </a:r>
            <a:r>
              <a:rPr lang="pt-BR" b="1" dirty="0" err="1">
                <a:solidFill>
                  <a:schemeClr val="tx1"/>
                </a:solidFill>
              </a:rPr>
              <a:t>isk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71AB7772-172E-4CE1-8846-E889987997BE}"/>
              </a:ext>
            </a:extLst>
          </p:cNvPr>
          <p:cNvSpPr/>
          <p:nvPr/>
        </p:nvSpPr>
        <p:spPr>
          <a:xfrm>
            <a:off x="3521075" y="3200400"/>
            <a:ext cx="1973263" cy="7223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Back </a:t>
            </a:r>
            <a:r>
              <a:rPr lang="pt-BR" b="1" dirty="0" err="1">
                <a:solidFill>
                  <a:schemeClr val="tx1"/>
                </a:solidFill>
              </a:rPr>
              <a:t>Testing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Retângulo de cantos arredondados 4">
            <a:extLst>
              <a:ext uri="{FF2B5EF4-FFF2-40B4-BE49-F238E27FC236}">
                <a16:creationId xmlns:a16="http://schemas.microsoft.com/office/drawing/2014/main" id="{4C66DDCC-3D34-4FEE-9370-A54FF942FF42}"/>
              </a:ext>
            </a:extLst>
          </p:cNvPr>
          <p:cNvSpPr/>
          <p:nvPr/>
        </p:nvSpPr>
        <p:spPr>
          <a:xfrm>
            <a:off x="9351963" y="3200400"/>
            <a:ext cx="1973262" cy="72231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Stress Test</a:t>
            </a:r>
          </a:p>
        </p:txBody>
      </p:sp>
      <p:sp>
        <p:nvSpPr>
          <p:cNvPr id="7" name="Texto explicativo em seta para cima 6">
            <a:extLst>
              <a:ext uri="{FF2B5EF4-FFF2-40B4-BE49-F238E27FC236}">
                <a16:creationId xmlns:a16="http://schemas.microsoft.com/office/drawing/2014/main" id="{55427213-8196-4FD3-AB80-6C65AF815A03}"/>
              </a:ext>
            </a:extLst>
          </p:cNvPr>
          <p:cNvSpPr/>
          <p:nvPr/>
        </p:nvSpPr>
        <p:spPr>
          <a:xfrm>
            <a:off x="722313" y="4067175"/>
            <a:ext cx="1984375" cy="1852613"/>
          </a:xfrm>
          <a:prstGeom prst="upArrowCallout">
            <a:avLst>
              <a:gd name="adj1" fmla="val 9347"/>
              <a:gd name="adj2" fmla="val 16511"/>
              <a:gd name="adj3" fmla="val 25000"/>
              <a:gd name="adj4" fmla="val 6497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VAR de 1% para 1 dia e 95% de confiança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rgbClr val="FF0000"/>
                </a:solidFill>
              </a:rPr>
              <a:t>Máxima</a:t>
            </a:r>
            <a:r>
              <a:rPr lang="pt-BR" sz="1400" b="1" dirty="0">
                <a:solidFill>
                  <a:schemeClr val="tx1"/>
                </a:solidFill>
              </a:rPr>
              <a:t> perda no horizonte de tempo</a:t>
            </a:r>
          </a:p>
        </p:txBody>
      </p:sp>
      <p:sp>
        <p:nvSpPr>
          <p:cNvPr id="8" name="Texto explicativo em seta para cima 7">
            <a:extLst>
              <a:ext uri="{FF2B5EF4-FFF2-40B4-BE49-F238E27FC236}">
                <a16:creationId xmlns:a16="http://schemas.microsoft.com/office/drawing/2014/main" id="{F9DE7C8D-E298-49BF-A078-18C49F37CA5A}"/>
              </a:ext>
            </a:extLst>
          </p:cNvPr>
          <p:cNvSpPr/>
          <p:nvPr/>
        </p:nvSpPr>
        <p:spPr>
          <a:xfrm>
            <a:off x="3509963" y="4067175"/>
            <a:ext cx="1984375" cy="1852613"/>
          </a:xfrm>
          <a:prstGeom prst="upArrowCallout">
            <a:avLst>
              <a:gd name="adj1" fmla="val 9347"/>
              <a:gd name="adj2" fmla="val 16511"/>
              <a:gd name="adj3" fmla="val 25000"/>
              <a:gd name="adj4" fmla="val 6497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Ferramenta de teste através de dados históricos (violação do limite do VAR)</a:t>
            </a:r>
          </a:p>
        </p:txBody>
      </p:sp>
      <p:sp>
        <p:nvSpPr>
          <p:cNvPr id="9" name="Texto explicativo em seta para cima 8">
            <a:extLst>
              <a:ext uri="{FF2B5EF4-FFF2-40B4-BE49-F238E27FC236}">
                <a16:creationId xmlns:a16="http://schemas.microsoft.com/office/drawing/2014/main" id="{CFFFCBDF-F450-46D7-B196-1A5E687302CA}"/>
              </a:ext>
            </a:extLst>
          </p:cNvPr>
          <p:cNvSpPr/>
          <p:nvPr/>
        </p:nvSpPr>
        <p:spPr>
          <a:xfrm>
            <a:off x="9351963" y="4067175"/>
            <a:ext cx="1985962" cy="1852613"/>
          </a:xfrm>
          <a:prstGeom prst="upArrowCallout">
            <a:avLst>
              <a:gd name="adj1" fmla="val 9347"/>
              <a:gd name="adj2" fmla="val 16511"/>
              <a:gd name="adj3" fmla="val 25000"/>
              <a:gd name="adj4" fmla="val 6497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Cria Cenário de Stress macroeconômico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i="1" dirty="0" err="1">
                <a:solidFill>
                  <a:schemeClr val="tx1"/>
                </a:solidFill>
              </a:rPr>
              <a:t>fat</a:t>
            </a:r>
            <a:r>
              <a:rPr lang="pt-BR" sz="1400" b="1" i="1" dirty="0">
                <a:solidFill>
                  <a:schemeClr val="tx1"/>
                </a:solidFill>
              </a:rPr>
              <a:t> </a:t>
            </a:r>
            <a:r>
              <a:rPr lang="pt-BR" sz="1400" b="1" i="1" dirty="0" err="1">
                <a:solidFill>
                  <a:schemeClr val="tx1"/>
                </a:solidFill>
              </a:rPr>
              <a:t>tail</a:t>
            </a:r>
            <a:r>
              <a:rPr lang="pt-BR" sz="1400" b="1" dirty="0">
                <a:solidFill>
                  <a:schemeClr val="tx1"/>
                </a:solidFill>
              </a:rPr>
              <a:t> (cauda grossa)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Descobrir tamanho perda além do VAR</a:t>
            </a:r>
          </a:p>
        </p:txBody>
      </p:sp>
      <p:sp>
        <p:nvSpPr>
          <p:cNvPr id="11" name="Retângulo de cantos arredondados 10">
            <a:extLst>
              <a:ext uri="{FF2B5EF4-FFF2-40B4-BE49-F238E27FC236}">
                <a16:creationId xmlns:a16="http://schemas.microsoft.com/office/drawing/2014/main" id="{323795A8-AAFA-4AA7-9640-F0C37B9EC143}"/>
              </a:ext>
            </a:extLst>
          </p:cNvPr>
          <p:cNvSpPr/>
          <p:nvPr/>
        </p:nvSpPr>
        <p:spPr>
          <a:xfrm>
            <a:off x="6430963" y="3200400"/>
            <a:ext cx="1973262" cy="72231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</a:rPr>
              <a:t>Stop </a:t>
            </a:r>
            <a:r>
              <a:rPr lang="pt-BR" b="1" dirty="0" err="1">
                <a:solidFill>
                  <a:schemeClr val="tx1"/>
                </a:solidFill>
              </a:rPr>
              <a:t>Loss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2" name="Texto explicativo em seta para cima 11">
            <a:extLst>
              <a:ext uri="{FF2B5EF4-FFF2-40B4-BE49-F238E27FC236}">
                <a16:creationId xmlns:a16="http://schemas.microsoft.com/office/drawing/2014/main" id="{7D603DB6-BB5B-42C9-ABB5-548EC884B906}"/>
              </a:ext>
            </a:extLst>
          </p:cNvPr>
          <p:cNvSpPr/>
          <p:nvPr/>
        </p:nvSpPr>
        <p:spPr>
          <a:xfrm>
            <a:off x="6430963" y="4067175"/>
            <a:ext cx="1984375" cy="1852613"/>
          </a:xfrm>
          <a:prstGeom prst="upArrowCallout">
            <a:avLst>
              <a:gd name="adj1" fmla="val 9347"/>
              <a:gd name="adj2" fmla="val 16511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Ferramenta utilizada quando os limites do VAR são ultrapassados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602C6A6-BB2B-4DBB-9FB7-7A59DE71ABFC}"/>
              </a:ext>
            </a:extLst>
          </p:cNvPr>
          <p:cNvSpPr txBox="1"/>
          <p:nvPr/>
        </p:nvSpPr>
        <p:spPr>
          <a:xfrm>
            <a:off x="0" y="192088"/>
            <a:ext cx="12192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PROCESSO DE GESTÃO DE RISCO DA CARTEIRA</a:t>
            </a:r>
          </a:p>
        </p:txBody>
      </p:sp>
      <p:sp>
        <p:nvSpPr>
          <p:cNvPr id="13" name="Seta para a direita 12">
            <a:extLst>
              <a:ext uri="{FF2B5EF4-FFF2-40B4-BE49-F238E27FC236}">
                <a16:creationId xmlns:a16="http://schemas.microsoft.com/office/drawing/2014/main" id="{D031D908-7B5B-4175-AE77-471981087E91}"/>
              </a:ext>
            </a:extLst>
          </p:cNvPr>
          <p:cNvSpPr/>
          <p:nvPr/>
        </p:nvSpPr>
        <p:spPr>
          <a:xfrm>
            <a:off x="2857500" y="3392488"/>
            <a:ext cx="512763" cy="33655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4" name="Seta para a direita 13">
            <a:extLst>
              <a:ext uri="{FF2B5EF4-FFF2-40B4-BE49-F238E27FC236}">
                <a16:creationId xmlns:a16="http://schemas.microsoft.com/office/drawing/2014/main" id="{23FF0FBE-A7B7-457E-A208-7604B452EAA7}"/>
              </a:ext>
            </a:extLst>
          </p:cNvPr>
          <p:cNvSpPr/>
          <p:nvPr/>
        </p:nvSpPr>
        <p:spPr>
          <a:xfrm>
            <a:off x="5700713" y="3392488"/>
            <a:ext cx="514350" cy="33655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" name="Seta para a direita 14">
            <a:extLst>
              <a:ext uri="{FF2B5EF4-FFF2-40B4-BE49-F238E27FC236}">
                <a16:creationId xmlns:a16="http://schemas.microsoft.com/office/drawing/2014/main" id="{442F5BD0-6E68-45FA-B392-88AC988FE598}"/>
              </a:ext>
            </a:extLst>
          </p:cNvPr>
          <p:cNvSpPr/>
          <p:nvPr/>
        </p:nvSpPr>
        <p:spPr>
          <a:xfrm>
            <a:off x="8620125" y="3441700"/>
            <a:ext cx="514350" cy="33655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" name="Seta em curva para cima 16">
            <a:extLst>
              <a:ext uri="{FF2B5EF4-FFF2-40B4-BE49-F238E27FC236}">
                <a16:creationId xmlns:a16="http://schemas.microsoft.com/office/drawing/2014/main" id="{3899B221-DF0C-4161-879B-10DE94DEE48C}"/>
              </a:ext>
            </a:extLst>
          </p:cNvPr>
          <p:cNvSpPr/>
          <p:nvPr/>
        </p:nvSpPr>
        <p:spPr>
          <a:xfrm rot="10800000">
            <a:off x="1409700" y="1336675"/>
            <a:ext cx="9096375" cy="1360488"/>
          </a:xfrm>
          <a:prstGeom prst="curvedUpArrow">
            <a:avLst>
              <a:gd name="adj1" fmla="val 26742"/>
              <a:gd name="adj2" fmla="val 59812"/>
              <a:gd name="adj3" fmla="val 250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6ED65BA-0C2F-456F-AA2E-C46197152C3A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936625"/>
          <a:ext cx="8128000" cy="1482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Janeiro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Fevereiro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Março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Abril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pt-BR" sz="1800" dirty="0"/>
                        <a:t>Fundo A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1,5%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2,1%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- 0,1%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3,2%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pt-BR" sz="1800" dirty="0"/>
                        <a:t>Fundo B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0,4%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1,4%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1,85%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1,3%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pt-BR" sz="1800" dirty="0"/>
                        <a:t>Benchmark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0,5%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1,3%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1,7%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1,5%</a:t>
                      </a:r>
                    </a:p>
                  </a:txBody>
                  <a:tcPr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CB5D2977-F07B-4DD9-A936-A9894A5197C4}"/>
              </a:ext>
            </a:extLst>
          </p:cNvPr>
          <p:cNvSpPr txBox="1"/>
          <p:nvPr/>
        </p:nvSpPr>
        <p:spPr>
          <a:xfrm>
            <a:off x="0" y="180975"/>
            <a:ext cx="12192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TRACKING ERROR X ERRO QUADRÁTICO MÉDIO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06686FA-08FE-469C-8CA5-DDBC1C92E87B}"/>
              </a:ext>
            </a:extLst>
          </p:cNvPr>
          <p:cNvSpPr txBox="1"/>
          <p:nvPr/>
        </p:nvSpPr>
        <p:spPr>
          <a:xfrm>
            <a:off x="0" y="2419350"/>
            <a:ext cx="12192000" cy="424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err="1">
                <a:latin typeface="+mn-lt"/>
              </a:rPr>
              <a:t>Tracking</a:t>
            </a:r>
            <a:r>
              <a:rPr lang="pt-BR" b="1" dirty="0">
                <a:latin typeface="+mn-lt"/>
              </a:rPr>
              <a:t> </a:t>
            </a:r>
            <a:r>
              <a:rPr lang="pt-BR" b="1" dirty="0" err="1">
                <a:latin typeface="+mn-lt"/>
              </a:rPr>
              <a:t>Error</a:t>
            </a:r>
            <a:endParaRPr lang="pt-BR" b="1" dirty="0">
              <a:latin typeface="+mn-lt"/>
            </a:endParaRP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Medida de quão aproximadamente um portfólio replica seu </a:t>
            </a:r>
            <a:r>
              <a:rPr lang="pt-BR" i="1" dirty="0">
                <a:latin typeface="+mn-lt"/>
              </a:rPr>
              <a:t>benchmark</a:t>
            </a:r>
            <a:r>
              <a:rPr lang="pt-BR" dirty="0">
                <a:latin typeface="+mn-lt"/>
              </a:rPr>
              <a:t>.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Dado pelo desvio padrão das diferenças entre os retornos de um fundo e seu </a:t>
            </a:r>
            <a:r>
              <a:rPr lang="pt-BR" i="1" dirty="0">
                <a:latin typeface="+mn-lt"/>
              </a:rPr>
              <a:t>benchmark</a:t>
            </a:r>
            <a:r>
              <a:rPr lang="pt-BR" dirty="0">
                <a:latin typeface="+mn-lt"/>
              </a:rPr>
              <a:t>.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Quanto maior volatilidade maior será o </a:t>
            </a:r>
            <a:r>
              <a:rPr lang="pt-BR" dirty="0" err="1">
                <a:latin typeface="+mn-lt"/>
              </a:rPr>
              <a:t>Trackin</a:t>
            </a:r>
            <a:r>
              <a:rPr lang="pt-BR" dirty="0">
                <a:latin typeface="+mn-lt"/>
              </a:rPr>
              <a:t> </a:t>
            </a:r>
            <a:r>
              <a:rPr lang="pt-BR" dirty="0" err="1">
                <a:latin typeface="+mn-lt"/>
              </a:rPr>
              <a:t>Error</a:t>
            </a:r>
            <a:r>
              <a:rPr lang="pt-BR" dirty="0">
                <a:latin typeface="+mn-lt"/>
              </a:rPr>
              <a:t>.</a:t>
            </a: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>
              <a:latin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n-lt"/>
              </a:rPr>
              <a:t>Erro Quadrático Médio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Mede o desvio médio das variações do fundo em relação as variações do </a:t>
            </a:r>
            <a:r>
              <a:rPr lang="pt-BR" i="1" dirty="0">
                <a:latin typeface="+mn-lt"/>
              </a:rPr>
              <a:t>benchmark</a:t>
            </a:r>
            <a:r>
              <a:rPr lang="pt-BR" dirty="0">
                <a:latin typeface="+mn-lt"/>
              </a:rPr>
              <a:t>.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Quanto menor o EQM, melhor – maior a aderência das cotas ao </a:t>
            </a:r>
            <a:r>
              <a:rPr lang="pt-BR" i="1" dirty="0">
                <a:latin typeface="+mn-lt"/>
              </a:rPr>
              <a:t>benchmark</a:t>
            </a:r>
            <a:r>
              <a:rPr lang="pt-BR" dirty="0">
                <a:latin typeface="+mn-lt"/>
              </a:rPr>
              <a:t>.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n-lt"/>
              </a:rPr>
              <a:t>Sempre numero positivo ou igual a zero. (zero quando retorno do fundo for igual ao </a:t>
            </a:r>
            <a:r>
              <a:rPr lang="pt-BR" i="1" dirty="0">
                <a:latin typeface="+mn-lt"/>
              </a:rPr>
              <a:t>benchmark</a:t>
            </a:r>
            <a:r>
              <a:rPr lang="pt-BR" dirty="0">
                <a:latin typeface="+mn-lt"/>
              </a:rPr>
              <a:t>.</a:t>
            </a:r>
          </a:p>
        </p:txBody>
      </p:sp>
      <p:pic>
        <p:nvPicPr>
          <p:cNvPr id="29732" name="Picture 2" descr="Resultado de imagem para tracking error">
            <a:extLst>
              <a:ext uri="{FF2B5EF4-FFF2-40B4-BE49-F238E27FC236}">
                <a16:creationId xmlns:a16="http://schemas.microsoft.com/office/drawing/2014/main" id="{8B533DD9-C335-4584-8545-0FAC77E9A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38" y="2503488"/>
            <a:ext cx="2219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3" name="Picture 4" descr="Resultado de imagem para erro quadrático médio formula">
            <a:extLst>
              <a:ext uri="{FF2B5EF4-FFF2-40B4-BE49-F238E27FC236}">
                <a16:creationId xmlns:a16="http://schemas.microsoft.com/office/drawing/2014/main" id="{4759A0F7-4B33-44A2-937D-6F055C6C8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8" t="18733" r="22771" b="58240"/>
          <a:stretch>
            <a:fillRect/>
          </a:stretch>
        </p:blipFill>
        <p:spPr bwMode="auto">
          <a:xfrm>
            <a:off x="8288338" y="4879975"/>
            <a:ext cx="37433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aixaDeTexto 1">
            <a:extLst>
              <a:ext uri="{FF2B5EF4-FFF2-40B4-BE49-F238E27FC236}">
                <a16:creationId xmlns:a16="http://schemas.microsoft.com/office/drawing/2014/main" id="{A328CE00-0B58-4542-A887-6268556A4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600200"/>
            <a:ext cx="118030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O VaR de um fundo, dado um certo nível de confiança e um horizonte de tempo, mede: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Rentabilidade máxima da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Rentabilidade mínima da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O resultado médio da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A perda máxima esperada da carteira.</a:t>
            </a:r>
            <a:endParaRPr lang="pt-BR" altLang="pt-BR" sz="1600"/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52F949-1C46-4814-9FF2-2096A30DBE8F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D4DB99C-4FA8-4FCD-AD09-481C5B0EEC40}"/>
              </a:ext>
            </a:extLst>
          </p:cNvPr>
          <p:cNvSpPr txBox="1"/>
          <p:nvPr/>
        </p:nvSpPr>
        <p:spPr>
          <a:xfrm>
            <a:off x="204788" y="1600200"/>
            <a:ext cx="1180306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VaR de um fundo, dado um certo nível de confiança e um horizonte de tempo, mede: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Rentabilidade máxima da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Rentabilidade mínima da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O resultado médio da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A perda máxima esperada da carteira.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A8CC2370-A7C9-4940-8B16-257F4E4C022D}"/>
              </a:ext>
            </a:extLst>
          </p:cNvPr>
          <p:cNvSpPr/>
          <p:nvPr/>
        </p:nvSpPr>
        <p:spPr>
          <a:xfrm>
            <a:off x="300038" y="4054475"/>
            <a:ext cx="379412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567A09-E608-4157-B3AF-65CE8E3C924B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aixaDeTexto 1">
            <a:extLst>
              <a:ext uri="{FF2B5EF4-FFF2-40B4-BE49-F238E27FC236}">
                <a16:creationId xmlns:a16="http://schemas.microsoft.com/office/drawing/2014/main" id="{A0ABC946-327E-4B7B-A275-047274169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323975"/>
            <a:ext cx="118999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O Back Test serve para: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Determinar a perda máxima de uma carteira.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Testar a eficiência do modelo de VAR.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Mecanismo de defesa acionado sempre que os limites do VAR são ultrapassados.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Mensura o grau de sensibilidade de um ativo.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0D432B-F3AF-4CED-A96F-DF2A03839830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CB66118-F6BA-4173-8893-5D80D5471316}"/>
              </a:ext>
            </a:extLst>
          </p:cNvPr>
          <p:cNvSpPr txBox="1"/>
          <p:nvPr/>
        </p:nvSpPr>
        <p:spPr>
          <a:xfrm>
            <a:off x="144463" y="1323975"/>
            <a:ext cx="11899900" cy="3138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O Back Test serve para: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Determinar a perda máxima de uma carteira.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Testar a eficiência do modelo de VAR.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Mecanismo de defesa acionado sempre que os limites do VAR são ultrapassados.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Mensura o grau de sensibilidade de um ativo.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A6D90E77-4AA9-4319-AF04-8ADFB2B21CC3}"/>
              </a:ext>
            </a:extLst>
          </p:cNvPr>
          <p:cNvSpPr/>
          <p:nvPr/>
        </p:nvSpPr>
        <p:spPr>
          <a:xfrm>
            <a:off x="144463" y="2679700"/>
            <a:ext cx="379412" cy="212725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E53BAA-F64A-45CC-A9D0-A0FB14C997F6}"/>
              </a:ext>
            </a:extLst>
          </p:cNvPr>
          <p:cNvSpPr txBox="1"/>
          <p:nvPr/>
        </p:nvSpPr>
        <p:spPr>
          <a:xfrm>
            <a:off x="152400" y="3810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aixaDeTexto 1">
            <a:extLst>
              <a:ext uri="{FF2B5EF4-FFF2-40B4-BE49-F238E27FC236}">
                <a16:creationId xmlns:a16="http://schemas.microsoft.com/office/drawing/2014/main" id="{F2B2760E-4757-4EE2-8736-4245ABC93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371600"/>
            <a:ext cx="11971338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Com relação ao “Stress Test”, assinale a alternativa correta: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É utilizado para complementar o VAR – Value At Risk, criando cenários hipotéticos de crise, por exemplo, em que se observam movimentos bruscos no mercado.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É um modelo de validação de risco usualmente utilizado que é complementado pelo VAR – Value at Risk.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Não é utilizado mais no mercado brasileiro, pois estamos em um cenário de maior estabilidade econômica desde a implantação do plano Real.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Indicará um percentual de perda máximo de um fundo de investimento com determinado percentual de confiança.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2B6772-0331-43C0-AD10-8BD495293C9A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A124D2B-898B-4D2C-AE9C-4C088E9FC9ED}"/>
              </a:ext>
            </a:extLst>
          </p:cNvPr>
          <p:cNvSpPr txBox="1"/>
          <p:nvPr/>
        </p:nvSpPr>
        <p:spPr>
          <a:xfrm>
            <a:off x="107950" y="1371600"/>
            <a:ext cx="11971338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Com relação ao “Stress Test”, assinale a alternativa correta: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É utilizado para complementar o VAR – Value At Risk, criando cenários hipotéticos de crise, por exemplo, em que se observam movimentos bruscos no mercado.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É um modelo de validação de risco usualmente utilizado que é complementado pelo VAR – Value at Risk.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é utilizado mais no mercado brasileiro, pois estamos em um cenário de maior estabilidade econômica desde a implantação do plano Real.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Indicará um percentual de perda máximo de um fundo de investimento com determinado percentual de confiança.</a:t>
            </a:r>
            <a:endParaRPr lang="pt-BR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053922B7-B208-4032-BB09-BDE68DDF88F9}"/>
              </a:ext>
            </a:extLst>
          </p:cNvPr>
          <p:cNvSpPr/>
          <p:nvPr/>
        </p:nvSpPr>
        <p:spPr>
          <a:xfrm>
            <a:off x="204788" y="2222500"/>
            <a:ext cx="379412" cy="212725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0F4F3DF-F351-4E19-809E-B10B2AE3E139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545D49D-E77B-4CE8-A670-043549A1CD64}"/>
              </a:ext>
            </a:extLst>
          </p:cNvPr>
          <p:cNvSpPr txBox="1"/>
          <p:nvPr/>
        </p:nvSpPr>
        <p:spPr>
          <a:xfrm>
            <a:off x="0" y="2159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RISCO X RETORNO</a:t>
            </a:r>
          </a:p>
        </p:txBody>
      </p:sp>
      <p:sp>
        <p:nvSpPr>
          <p:cNvPr id="36867" name="CaixaDeTexto 2">
            <a:extLst>
              <a:ext uri="{FF2B5EF4-FFF2-40B4-BE49-F238E27FC236}">
                <a16:creationId xmlns:a16="http://schemas.microsoft.com/office/drawing/2014/main" id="{D671EE77-5495-4DF8-921B-08AC5AF4A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82638"/>
            <a:ext cx="12192000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800"/>
              <a:t>O investidor racional procura maximizar os retornos e minimizar os riscos.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50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altLang="pt-BR" sz="1800"/>
              <a:t>Pelo princípio da dominância o investidor racional, na avaliação de dois investimentos com um mesmo patamar de riscos, escolherá o que oferecer o maior retorno e que para a escolha entre dois investimentos com o mesmo patamar de retorno, escolherá o que promover o menor risco.</a:t>
            </a:r>
            <a:endParaRPr lang="pt-BR" altLang="pt-BR" sz="180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2F2ABCC-021A-4EDC-9453-B40A78723EAD}"/>
              </a:ext>
            </a:extLst>
          </p:cNvPr>
          <p:cNvGraphicFramePr>
            <a:graphicFrameLocks noGrp="1"/>
          </p:cNvGraphicFramePr>
          <p:nvPr/>
        </p:nvGraphicFramePr>
        <p:xfrm>
          <a:off x="420688" y="2782888"/>
          <a:ext cx="11322050" cy="935037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7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9713">
                <a:tc gridSpan="4">
                  <a:txBody>
                    <a:bodyPr/>
                    <a:lstStyle>
                      <a:lvl1pPr marL="23399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399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EXEMPLO 1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Risco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 rowSpan="3">
                  <a:txBody>
                    <a:bodyPr/>
                    <a:lstStyle>
                      <a:lvl1pPr marL="184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 o investidor tiver que escolher um dos dois fundos, a melhor opção será o fundo A,</a:t>
                      </a:r>
                    </a:p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já que possui o mesmo retorno que B, porém tem menor risco.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775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A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775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B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BC17A3A-2DF6-48BE-8BDE-23DB6DF02DC6}"/>
              </a:ext>
            </a:extLst>
          </p:cNvPr>
          <p:cNvGraphicFramePr>
            <a:graphicFrameLocks noGrp="1"/>
          </p:cNvGraphicFramePr>
          <p:nvPr/>
        </p:nvGraphicFramePr>
        <p:xfrm>
          <a:off x="420688" y="4054475"/>
          <a:ext cx="11322050" cy="923925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7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125">
                <a:tc gridSpan="4">
                  <a:txBody>
                    <a:bodyPr/>
                    <a:lstStyle>
                      <a:lvl1pPr marL="23399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399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EXEMPLO 2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Risco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 rowSpan="3">
                  <a:txBody>
                    <a:bodyPr/>
                    <a:lstStyle>
                      <a:lvl1pPr marL="184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 o investidor tiver que escolher um dos dois fundos, a melhor opção será o fundo B, </a:t>
                      </a:r>
                    </a:p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já que possui o mesmo risco que A, porém tem maior retorno.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A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B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07CCF20-EFC8-4139-BAFA-4E4792ECB1B9}"/>
              </a:ext>
            </a:extLst>
          </p:cNvPr>
          <p:cNvGraphicFramePr>
            <a:graphicFrameLocks noGrp="1"/>
          </p:cNvGraphicFramePr>
          <p:nvPr/>
        </p:nvGraphicFramePr>
        <p:xfrm>
          <a:off x="420688" y="5318125"/>
          <a:ext cx="11322050" cy="903288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7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775">
                <a:tc gridSpan="4">
                  <a:txBody>
                    <a:bodyPr/>
                    <a:lstStyle>
                      <a:lvl1pPr marL="23399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399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EXEMPLO 3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Risco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 rowSpan="3">
                  <a:txBody>
                    <a:bodyPr/>
                    <a:lstStyle>
                      <a:lvl1pPr marL="184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 o investidor tiver que escolher um dos dois fundos, a melhor opção será o fundo B,</a:t>
                      </a:r>
                    </a:p>
                    <a:p>
                      <a:pPr marL="18415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0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já que, além de ter menor risco que A, também possui maior retorno.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838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A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838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B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02944EC-0990-4130-A690-4DC5747C9723}"/>
              </a:ext>
            </a:extLst>
          </p:cNvPr>
          <p:cNvSpPr txBox="1"/>
          <p:nvPr/>
        </p:nvSpPr>
        <p:spPr>
          <a:xfrm>
            <a:off x="0" y="204788"/>
            <a:ext cx="12192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ÍNDICE SHARPE X ÍNDICE DE TREYNOR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E921937-F69A-4E25-B0A8-369FFC158B57}"/>
              </a:ext>
            </a:extLst>
          </p:cNvPr>
          <p:cNvGraphicFramePr>
            <a:graphicFrameLocks noGrp="1"/>
          </p:cNvGraphicFramePr>
          <p:nvPr/>
        </p:nvGraphicFramePr>
        <p:xfrm>
          <a:off x="300038" y="720725"/>
          <a:ext cx="11755437" cy="974725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0825">
                <a:tc gridSpan="4">
                  <a:txBody>
                    <a:bodyPr/>
                    <a:lstStyle>
                      <a:lvl1pPr marL="23399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399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EXEMPLO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Risco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 rowSpan="3">
                  <a:txBody>
                    <a:bodyPr/>
                    <a:lstStyle>
                      <a:lvl1pPr marL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Nesse exemplo, nenhum dos ativos domina o outro, já que um possui maior retorno e o outro menor risco. 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A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300">
                <a:tc>
                  <a:txBody>
                    <a:bodyPr/>
                    <a:lstStyle>
                      <a:lvl1pPr marL="7143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Fundo B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571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kumimoji="0" lang="pt-BR" altLang="pt-B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Line 1">
            <a:extLst>
              <a:ext uri="{FF2B5EF4-FFF2-40B4-BE49-F238E27FC236}">
                <a16:creationId xmlns:a16="http://schemas.microsoft.com/office/drawing/2014/main" id="{6A8252BE-7F93-4A96-A7C6-29545812EF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6100" y="3603625"/>
            <a:ext cx="2351088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7914" name="CaixaDeTexto 6">
            <a:extLst>
              <a:ext uri="{FF2B5EF4-FFF2-40B4-BE49-F238E27FC236}">
                <a16:creationId xmlns:a16="http://schemas.microsoft.com/office/drawing/2014/main" id="{3696ADD3-531C-4A65-A86B-51E0EC8F0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5" y="2955925"/>
            <a:ext cx="3370263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2000">
                <a:cs typeface="Calibri" panose="020F0502020204030204" pitchFamily="34" charset="0"/>
              </a:rPr>
              <a:t>          </a:t>
            </a:r>
            <a:r>
              <a:rPr lang="pt-PT" altLang="pt-BR" sz="2600">
                <a:cs typeface="Calibri" panose="020F0502020204030204" pitchFamily="34" charset="0"/>
              </a:rPr>
              <a:t>E(R</a:t>
            </a:r>
            <a:r>
              <a:rPr lang="pt-PT" altLang="pt-BR" sz="2600" baseline="-30000">
                <a:cs typeface="Calibri" panose="020F0502020204030204" pitchFamily="34" charset="0"/>
              </a:rPr>
              <a:t>risco</a:t>
            </a:r>
            <a:r>
              <a:rPr lang="pt-PT" altLang="pt-BR" sz="2600">
                <a:cs typeface="Calibri" panose="020F0502020204030204" pitchFamily="34" charset="0"/>
              </a:rPr>
              <a:t>) – R</a:t>
            </a:r>
            <a:r>
              <a:rPr lang="pt-PT" altLang="pt-BR" sz="2600" baseline="-30000">
                <a:cs typeface="Calibri" panose="020F0502020204030204" pitchFamily="34" charset="0"/>
              </a:rPr>
              <a:t> sem risco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2600">
                <a:cs typeface="Calibri" panose="020F0502020204030204" pitchFamily="34" charset="0"/>
              </a:rPr>
              <a:t>IS =              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2600">
                <a:latin typeface="Symbol" panose="05050102010706020507" pitchFamily="18" charset="2"/>
                <a:cs typeface="Calibri" panose="020F0502020204030204" pitchFamily="34" charset="0"/>
              </a:rPr>
              <a:t>                  s</a:t>
            </a:r>
            <a:r>
              <a:rPr lang="pt-PT" altLang="pt-BR" sz="2600" baseline="-30000">
                <a:cs typeface="Calibri" panose="020F0502020204030204" pitchFamily="34" charset="0"/>
              </a:rPr>
              <a:t>risco</a:t>
            </a:r>
            <a:endParaRPr lang="pt-BR" altLang="pt-BR" sz="2600"/>
          </a:p>
        </p:txBody>
      </p:sp>
      <p:pic>
        <p:nvPicPr>
          <p:cNvPr id="37915" name="image67.png">
            <a:extLst>
              <a:ext uri="{FF2B5EF4-FFF2-40B4-BE49-F238E27FC236}">
                <a16:creationId xmlns:a16="http://schemas.microsoft.com/office/drawing/2014/main" id="{8D259C58-2ABD-4DA0-B412-4850BEEB7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2241550"/>
            <a:ext cx="4462463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16" name="CaixaDeTexto 8">
            <a:extLst>
              <a:ext uri="{FF2B5EF4-FFF2-40B4-BE49-F238E27FC236}">
                <a16:creationId xmlns:a16="http://schemas.microsoft.com/office/drawing/2014/main" id="{63668DFB-522A-4BDA-8649-694E6FE09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4583113"/>
            <a:ext cx="9483725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/>
              <a:t>Índice Sharpe Modificado: Considera o </a:t>
            </a:r>
            <a:r>
              <a:rPr lang="pt-BR" altLang="pt-BR" sz="1400" i="1"/>
              <a:t>benchmark</a:t>
            </a:r>
            <a:r>
              <a:rPr lang="pt-BR" altLang="pt-BR" sz="1400"/>
              <a:t> e não taxa livre de risco.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/>
              <a:t>Não pode assumir valor negativo.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b="1"/>
              <a:t>Maior</a:t>
            </a:r>
            <a:r>
              <a:rPr lang="pt-BR" altLang="pt-BR" sz="1400"/>
              <a:t> Índice Sharpe, </a:t>
            </a:r>
            <a:r>
              <a:rPr lang="pt-BR" altLang="pt-BR" sz="1400" b="1"/>
              <a:t>melhor</a:t>
            </a:r>
            <a:r>
              <a:rPr lang="pt-BR" altLang="pt-BR" sz="1400"/>
              <a:t> desempenho do fundo.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b="1"/>
              <a:t>Menor</a:t>
            </a:r>
            <a:r>
              <a:rPr lang="pt-BR" altLang="pt-BR" sz="1400"/>
              <a:t> Índice Sharpe, </a:t>
            </a:r>
            <a:r>
              <a:rPr lang="pt-BR" altLang="pt-BR" sz="1400" b="1"/>
              <a:t>pior</a:t>
            </a:r>
            <a:r>
              <a:rPr lang="pt-BR" altLang="pt-BR" sz="1400"/>
              <a:t> desempenho do fundo.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40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b="1"/>
              <a:t>Índice de Treynor:</a:t>
            </a:r>
            <a:r>
              <a:rPr lang="pt-BR" altLang="pt-BR" sz="1800"/>
              <a:t> utiliza o coeficiente Beta </a:t>
            </a:r>
            <a:r>
              <a:rPr lang="pt-BR" altLang="pt-BR" sz="1800" b="1"/>
              <a:t>BETA ( </a:t>
            </a:r>
            <a:r>
              <a:rPr lang="pt-PT" altLang="pt-BR" sz="1800" b="1" i="1">
                <a:latin typeface="Symbol" panose="05050102010706020507" pitchFamily="18" charset="2"/>
                <a:ea typeface="Segoe UI Symbol" panose="020B0502040204020203" pitchFamily="34" charset="0"/>
                <a:cs typeface="Segoe UI Symbol" panose="020B0502040204020203" pitchFamily="34" charset="0"/>
              </a:rPr>
              <a:t>b  </a:t>
            </a:r>
            <a:r>
              <a:rPr lang="pt-PT" altLang="pt-BR" sz="1800" b="1" i="1"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r>
              <a:rPr lang="pt-PT" altLang="pt-BR" sz="1800" b="1"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pt-PT" altLang="pt-BR" sz="1800">
                <a:ea typeface="Segoe UI Symbol" panose="020B0502040204020203" pitchFamily="34" charset="0"/>
                <a:cs typeface="Segoe UI Symbol" panose="020B0502040204020203" pitchFamily="34" charset="0"/>
              </a:rPr>
              <a:t>ao invés do </a:t>
            </a:r>
            <a:r>
              <a:rPr lang="pt-PT" altLang="pt-BR" sz="1800" b="1">
                <a:ea typeface="Segoe UI Symbol" panose="020B0502040204020203" pitchFamily="34" charset="0"/>
                <a:cs typeface="Segoe UI Symbol" panose="020B0502040204020203" pitchFamily="34" charset="0"/>
              </a:rPr>
              <a:t>Desvio Padrão (      )</a:t>
            </a:r>
            <a:endParaRPr lang="pt-BR" altLang="pt-BR" sz="1800"/>
          </a:p>
        </p:txBody>
      </p:sp>
      <p:pic>
        <p:nvPicPr>
          <p:cNvPr id="37917" name="Picture 4" descr="Resultado de imagem para simbolo desvio padrão">
            <a:extLst>
              <a:ext uri="{FF2B5EF4-FFF2-40B4-BE49-F238E27FC236}">
                <a16:creationId xmlns:a16="http://schemas.microsoft.com/office/drawing/2014/main" id="{7A77AD46-5AF4-4A8D-BF6B-70037C85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0" t="64301" r="62886" b="24646"/>
          <a:stretch>
            <a:fillRect/>
          </a:stretch>
        </p:blipFill>
        <p:spPr bwMode="auto">
          <a:xfrm>
            <a:off x="8102600" y="6388100"/>
            <a:ext cx="2476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EF6CADAD-A4F9-44C0-8116-B4C4A83F1DFE}"/>
              </a:ext>
            </a:extLst>
          </p:cNvPr>
          <p:cNvCxnSpPr/>
          <p:nvPr/>
        </p:nvCxnSpPr>
        <p:spPr>
          <a:xfrm>
            <a:off x="0" y="6075363"/>
            <a:ext cx="12192000" cy="730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aixaDeTexto 1">
            <a:extLst>
              <a:ext uri="{FF2B5EF4-FFF2-40B4-BE49-F238E27FC236}">
                <a16:creationId xmlns:a16="http://schemas.microsoft.com/office/drawing/2014/main" id="{86250DA0-B4E9-41F2-88FB-D2252F947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901700"/>
            <a:ext cx="11490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A tabela abaixo contém o risco e o retorno de dois fundos de investimento:</a:t>
            </a:r>
            <a:endParaRPr lang="pt-BR" altLang="pt-BR" sz="18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8915" name="image73.jpeg">
            <a:extLst>
              <a:ext uri="{FF2B5EF4-FFF2-40B4-BE49-F238E27FC236}">
                <a16:creationId xmlns:a16="http://schemas.microsoft.com/office/drawing/2014/main" id="{DC651299-9731-4F24-A12D-A5EA96982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549400"/>
            <a:ext cx="64135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CaixaDeTexto 3">
            <a:extLst>
              <a:ext uri="{FF2B5EF4-FFF2-40B4-BE49-F238E27FC236}">
                <a16:creationId xmlns:a16="http://schemas.microsoft.com/office/drawing/2014/main" id="{B2B480C6-7B93-46E0-A48C-63D426DE6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3898900"/>
            <a:ext cx="118268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Podemos afirmar que o índice Sharpe do:</a:t>
            </a:r>
            <a:endParaRPr lang="pt-BR" altLang="pt-BR" sz="18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Fundo A é maior que o índice Sharpe do Fundo B.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Fundo B é maior que o índice Sharpe do Fundo 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Fundo B é igual ao índice Sharpe do Fundo 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Não é possível fazer qualquer afirmação sobre o Índice Sharpe com apenas as informações da tabela.</a:t>
            </a:r>
            <a:endParaRPr lang="pt-BR" altLang="pt-BR" sz="18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097BAF-AB67-4DEA-B981-24079347AC69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aixaDeTexto 1">
            <a:extLst>
              <a:ext uri="{FF2B5EF4-FFF2-40B4-BE49-F238E27FC236}">
                <a16:creationId xmlns:a16="http://schemas.microsoft.com/office/drawing/2014/main" id="{6D1E6270-D8BE-4ED5-8B8C-2043B06D1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901700"/>
            <a:ext cx="11490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A tabela abaixo contém o risco e o retorno de dois fundos de investimento:</a:t>
            </a:r>
            <a:endParaRPr lang="pt-BR" altLang="pt-BR" sz="18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9939" name="image73.jpeg">
            <a:extLst>
              <a:ext uri="{FF2B5EF4-FFF2-40B4-BE49-F238E27FC236}">
                <a16:creationId xmlns:a16="http://schemas.microsoft.com/office/drawing/2014/main" id="{54E7456E-A1A1-4737-97C1-61660F07D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549400"/>
            <a:ext cx="64135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51BB131-A176-4F82-9B69-E452BB7EBDC1}"/>
              </a:ext>
            </a:extLst>
          </p:cNvPr>
          <p:cNvSpPr txBox="1"/>
          <p:nvPr/>
        </p:nvSpPr>
        <p:spPr>
          <a:xfrm>
            <a:off x="131763" y="3898900"/>
            <a:ext cx="11826875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Podemos afirmar que o índice Sharpe do:</a:t>
            </a:r>
            <a:endParaRPr lang="pt-BR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Fundo A é maior que o índice Sharpe do Fundo B.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Fundo B é maior que o índice Sharpe do Fundo 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Fundo B é igual ao índice Sharpe do Fundo 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é possível fazer qualquer afirmação sobre o Índice Sharpe com apenas as informações da tabela.</a:t>
            </a:r>
            <a:endParaRPr lang="pt-BR" dirty="0">
              <a:latin typeface="+mn-lt"/>
            </a:endParaRPr>
          </a:p>
        </p:txBody>
      </p:sp>
      <p:sp>
        <p:nvSpPr>
          <p:cNvPr id="6" name="Seta para a direita 5">
            <a:extLst>
              <a:ext uri="{FF2B5EF4-FFF2-40B4-BE49-F238E27FC236}">
                <a16:creationId xmlns:a16="http://schemas.microsoft.com/office/drawing/2014/main" id="{B46B4BC4-D5CB-40BB-BF13-0361289A2F73}"/>
              </a:ext>
            </a:extLst>
          </p:cNvPr>
          <p:cNvSpPr/>
          <p:nvPr/>
        </p:nvSpPr>
        <p:spPr>
          <a:xfrm>
            <a:off x="222250" y="5329238"/>
            <a:ext cx="379413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3E54010-4FA1-4B9F-AE29-4DDC74BC95D3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aixaDeTexto 1">
            <a:extLst>
              <a:ext uri="{FF2B5EF4-FFF2-40B4-BE49-F238E27FC236}">
                <a16:creationId xmlns:a16="http://schemas.microsoft.com/office/drawing/2014/main" id="{0DB69F8A-D370-4FAC-A7CE-24634061A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8" y="1443038"/>
            <a:ext cx="117316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A medida de risco utilizada no cálculo do índice Sharpe e do Índice de Treynor são respectivamente: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Desvio Padrão e Correlação.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Índice Beta e Desvio Padrão.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VaR e Covariancia.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Desvio Padrão e Beta.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C0BCA5-FD3D-4192-BBAC-467A648ECA46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2008E24-ED34-46E4-B095-D6169B7F2BD2}"/>
              </a:ext>
            </a:extLst>
          </p:cNvPr>
          <p:cNvSpPr txBox="1"/>
          <p:nvPr/>
        </p:nvSpPr>
        <p:spPr>
          <a:xfrm>
            <a:off x="84138" y="1443038"/>
            <a:ext cx="11731625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A medida de risco utilizada no cálculo do índice Sharpe e do Índice de Treynor são respectivamente: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Desvio Padrão e Correlação.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Índice Beta e Desvio Padrão.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VaR e Covariancia.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Desvio Padrão e Beta.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BE7DE86E-A0EB-4DA2-AD8B-F32511FEC883}"/>
              </a:ext>
            </a:extLst>
          </p:cNvPr>
          <p:cNvSpPr/>
          <p:nvPr/>
        </p:nvSpPr>
        <p:spPr>
          <a:xfrm>
            <a:off x="84138" y="3897313"/>
            <a:ext cx="379412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5A5417-54A2-4BD4-85A6-8A691B6385D7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68.jpeg">
            <a:extLst>
              <a:ext uri="{FF2B5EF4-FFF2-40B4-BE49-F238E27FC236}">
                <a16:creationId xmlns:a16="http://schemas.microsoft.com/office/drawing/2014/main" id="{5E378336-4731-4DD2-8580-2875EDB15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1438275"/>
            <a:ext cx="42037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6AB5B73-037C-48B3-99FA-BF9EBEF2D1A9}"/>
              </a:ext>
            </a:extLst>
          </p:cNvPr>
          <p:cNvSpPr txBox="1"/>
          <p:nvPr/>
        </p:nvSpPr>
        <p:spPr>
          <a:xfrm>
            <a:off x="1588" y="41275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PRAZO X RISCO X RETORNO</a:t>
            </a:r>
          </a:p>
        </p:txBody>
      </p:sp>
      <p:sp>
        <p:nvSpPr>
          <p:cNvPr id="43012" name="CaixaDeTexto 4">
            <a:extLst>
              <a:ext uri="{FF2B5EF4-FFF2-40B4-BE49-F238E27FC236}">
                <a16:creationId xmlns:a16="http://schemas.microsoft.com/office/drawing/2014/main" id="{698930DF-E1A6-4D55-8C28-EB65414CC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785813"/>
            <a:ext cx="11503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600"/>
              <a:t>A Relação de prazo, risco e retorno em um investimento é sempre proporcional, ou seja, investimentos com prazos mais elevados tendem a oferecerem maior risco e também maior retorno.</a:t>
            </a:r>
            <a:endParaRPr lang="pt-BR" altLang="pt-BR" sz="180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D8D7039-16CC-4AE0-9CA8-183B5B3BB6F8}"/>
              </a:ext>
            </a:extLst>
          </p:cNvPr>
          <p:cNvGraphicFramePr>
            <a:graphicFrameLocks noGrp="1"/>
          </p:cNvGraphicFramePr>
          <p:nvPr/>
        </p:nvGraphicFramePr>
        <p:xfrm>
          <a:off x="2554288" y="3810000"/>
          <a:ext cx="7086600" cy="1698625"/>
        </p:xfrm>
        <a:graphic>
          <a:graphicData uri="http://schemas.openxmlformats.org/drawingml/2006/table">
            <a:tbl>
              <a:tblPr/>
              <a:tblGrid>
                <a:gridCol w="229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25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Período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Título A (sem cupom)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1555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55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Título B (cupom de 10% ano)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Investimento Inicial (Principal)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R$ 1.000,00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R$ 1.000,00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 1º ano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 2º ano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 3º ano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 4º ano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98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Retorno 5º ano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2047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047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R$ 1.610,51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>
                      <a:lvl1pPr marL="1539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539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B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R$ 1.100,00</a:t>
                      </a:r>
                      <a:endParaRPr kumimoji="0" lang="pt-BR" altLang="pt-B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47" name="CaixaDeTexto 6">
            <a:extLst>
              <a:ext uri="{FF2B5EF4-FFF2-40B4-BE49-F238E27FC236}">
                <a16:creationId xmlns:a16="http://schemas.microsoft.com/office/drawing/2014/main" id="{AA2C3946-7AB5-4B6A-8CB7-7234D0136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3271838"/>
            <a:ext cx="11503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600"/>
              <a:t>Em alguns casos, o vencimento do título é insuficiente para definição de qual a melhor opção de investimento, veja o exemplo:</a:t>
            </a:r>
            <a:endParaRPr lang="pt-BR" altLang="pt-BR" sz="1600"/>
          </a:p>
        </p:txBody>
      </p:sp>
      <p:sp>
        <p:nvSpPr>
          <p:cNvPr id="43048" name="CaixaDeTexto 7">
            <a:extLst>
              <a:ext uri="{FF2B5EF4-FFF2-40B4-BE49-F238E27FC236}">
                <a16:creationId xmlns:a16="http://schemas.microsoft.com/office/drawing/2014/main" id="{7D4E7C91-94D9-4F3C-B24F-ECE9CA93C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5795963"/>
            <a:ext cx="11503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600"/>
              <a:t>Se olharmos para o </a:t>
            </a:r>
            <a:r>
              <a:rPr lang="pt-PT" altLang="pt-BR" sz="1600" b="1"/>
              <a:t>vencimento </a:t>
            </a:r>
            <a:r>
              <a:rPr lang="pt-PT" altLang="pt-BR" sz="1600"/>
              <a:t>dos títulos </a:t>
            </a:r>
            <a:r>
              <a:rPr lang="pt-PT" altLang="pt-BR" sz="1600" b="1"/>
              <a:t>apenas</a:t>
            </a:r>
            <a:r>
              <a:rPr lang="pt-PT" altLang="pt-BR" sz="1600"/>
              <a:t>, ambos com 5 anos, não é possível identificar qual oferece maior risco ao investidor.</a:t>
            </a:r>
            <a:endParaRPr lang="pt-BR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BR" sz="16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BR" sz="1600"/>
              <a:t>Para resolver esse problema é necessário calcular o prazo médio de cada título, ou seja, o </a:t>
            </a:r>
            <a:r>
              <a:rPr lang="pt-PT" altLang="pt-BR" sz="1600" b="1"/>
              <a:t>Duration</a:t>
            </a:r>
            <a:r>
              <a:rPr lang="pt-PT" altLang="pt-BR" sz="1600"/>
              <a:t>.</a:t>
            </a:r>
            <a:endParaRPr lang="pt-BR" altLang="pt-BR" sz="1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B42E108-4C1A-44E7-8A1A-5E1693EF0671}"/>
              </a:ext>
            </a:extLst>
          </p:cNvPr>
          <p:cNvSpPr txBox="1"/>
          <p:nvPr/>
        </p:nvSpPr>
        <p:spPr>
          <a:xfrm>
            <a:off x="0" y="265113"/>
            <a:ext cx="12192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DURATION DE MACAULAY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4035" name="CaixaDeTexto 2">
            <a:extLst>
              <a:ext uri="{FF2B5EF4-FFF2-40B4-BE49-F238E27FC236}">
                <a16:creationId xmlns:a16="http://schemas.microsoft.com/office/drawing/2014/main" id="{A0A78503-7CCD-4A82-8AF7-A984BCA0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95325"/>
            <a:ext cx="108410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altLang="pt-BR" sz="1600"/>
              <a:t>A duration de Macaulay é o prazo médio ponderado do título de renda fixa.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altLang="pt-BR" sz="1600"/>
              <a:t>O prazo médio calculado pela duration de Macaulay permite supor um título sintético que possua apenas um cash flow (fluxo de caixa) no futuro com prazo de vencimento igual à própria </a:t>
            </a:r>
            <a:r>
              <a:rPr lang="pt-PT" altLang="pt-BR" sz="1600" i="1"/>
              <a:t>duration.</a:t>
            </a:r>
            <a:endParaRPr lang="pt-BR" altLang="pt-BR" sz="160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altLang="pt-BR" sz="1600"/>
              <a:t>Em geral, quanto </a:t>
            </a:r>
            <a:r>
              <a:rPr lang="pt-PT" altLang="pt-BR" sz="1600" b="1"/>
              <a:t>maior a duration </a:t>
            </a:r>
            <a:r>
              <a:rPr lang="pt-PT" altLang="pt-BR" sz="1600"/>
              <a:t>mais </a:t>
            </a:r>
            <a:r>
              <a:rPr lang="pt-PT" altLang="pt-BR" sz="1600" b="1"/>
              <a:t>cairá o preço do título</a:t>
            </a:r>
            <a:r>
              <a:rPr lang="pt-PT" altLang="pt-BR" sz="1600"/>
              <a:t>, se a </a:t>
            </a:r>
            <a:r>
              <a:rPr lang="pt-PT" altLang="pt-BR" sz="1600" b="1"/>
              <a:t>taxa de juros aumentar</a:t>
            </a:r>
            <a:r>
              <a:rPr lang="pt-PT" altLang="pt-BR" sz="1600"/>
              <a:t>.</a:t>
            </a:r>
            <a:endParaRPr lang="pt-BR" altLang="pt-BR" sz="160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9D9AA75-B102-4509-8766-5B96DECCA62E}"/>
              </a:ext>
            </a:extLst>
          </p:cNvPr>
          <p:cNvCxnSpPr/>
          <p:nvPr/>
        </p:nvCxnSpPr>
        <p:spPr>
          <a:xfrm flipH="1">
            <a:off x="1022350" y="4464050"/>
            <a:ext cx="0" cy="7699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7AA1499-CFC5-4EEA-A3C5-52B013906600}"/>
              </a:ext>
            </a:extLst>
          </p:cNvPr>
          <p:cNvCxnSpPr/>
          <p:nvPr/>
        </p:nvCxnSpPr>
        <p:spPr>
          <a:xfrm flipV="1">
            <a:off x="3281363" y="3802063"/>
            <a:ext cx="3175" cy="6619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0ACB522-5DD0-4709-9838-C111C3F6BE99}"/>
              </a:ext>
            </a:extLst>
          </p:cNvPr>
          <p:cNvCxnSpPr/>
          <p:nvPr/>
        </p:nvCxnSpPr>
        <p:spPr>
          <a:xfrm>
            <a:off x="1022350" y="4464050"/>
            <a:ext cx="22621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D24521F-4C89-4C77-BEB3-94C90930C3E8}"/>
              </a:ext>
            </a:extLst>
          </p:cNvPr>
          <p:cNvCxnSpPr/>
          <p:nvPr/>
        </p:nvCxnSpPr>
        <p:spPr>
          <a:xfrm flipH="1">
            <a:off x="7046913" y="4464050"/>
            <a:ext cx="0" cy="7699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16ECE7C1-2F36-4EE1-9B92-889BEF4EC155}"/>
              </a:ext>
            </a:extLst>
          </p:cNvPr>
          <p:cNvCxnSpPr/>
          <p:nvPr/>
        </p:nvCxnSpPr>
        <p:spPr>
          <a:xfrm flipV="1">
            <a:off x="9304338" y="3802063"/>
            <a:ext cx="4762" cy="6619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41890C7-D5D4-4D6C-82FF-A160B5EC1068}"/>
              </a:ext>
            </a:extLst>
          </p:cNvPr>
          <p:cNvCxnSpPr/>
          <p:nvPr/>
        </p:nvCxnSpPr>
        <p:spPr>
          <a:xfrm>
            <a:off x="7046913" y="4464050"/>
            <a:ext cx="226218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DFB38752-46BC-4D58-AA5A-2FE7BA72F550}"/>
              </a:ext>
            </a:extLst>
          </p:cNvPr>
          <p:cNvCxnSpPr/>
          <p:nvPr/>
        </p:nvCxnSpPr>
        <p:spPr>
          <a:xfrm flipV="1">
            <a:off x="8510588" y="4006850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BD5D779E-2D81-40D0-ADF1-EA6CE365B34D}"/>
              </a:ext>
            </a:extLst>
          </p:cNvPr>
          <p:cNvCxnSpPr/>
          <p:nvPr/>
        </p:nvCxnSpPr>
        <p:spPr>
          <a:xfrm flipV="1">
            <a:off x="7705725" y="3995738"/>
            <a:ext cx="4763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509F3E64-2E19-4FEE-A8A5-2417260C1578}"/>
              </a:ext>
            </a:extLst>
          </p:cNvPr>
          <p:cNvCxnSpPr/>
          <p:nvPr/>
        </p:nvCxnSpPr>
        <p:spPr>
          <a:xfrm flipV="1">
            <a:off x="7334250" y="4006850"/>
            <a:ext cx="7938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4A8E782D-7631-47F4-BD72-0C3873C54CEC}"/>
              </a:ext>
            </a:extLst>
          </p:cNvPr>
          <p:cNvCxnSpPr/>
          <p:nvPr/>
        </p:nvCxnSpPr>
        <p:spPr>
          <a:xfrm flipV="1">
            <a:off x="8907463" y="4006850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F67D486F-E6DB-4A44-9EB8-AC91B61CC1C5}"/>
              </a:ext>
            </a:extLst>
          </p:cNvPr>
          <p:cNvCxnSpPr/>
          <p:nvPr/>
        </p:nvCxnSpPr>
        <p:spPr>
          <a:xfrm flipV="1">
            <a:off x="9301163" y="3313113"/>
            <a:ext cx="3175" cy="4603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Retângulo de cantos arredondados 31">
            <a:extLst>
              <a:ext uri="{FF2B5EF4-FFF2-40B4-BE49-F238E27FC236}">
                <a16:creationId xmlns:a16="http://schemas.microsoft.com/office/drawing/2014/main" id="{138DDC84-B2AF-4006-898A-27741B44439F}"/>
              </a:ext>
            </a:extLst>
          </p:cNvPr>
          <p:cNvSpPr/>
          <p:nvPr/>
        </p:nvSpPr>
        <p:spPr>
          <a:xfrm>
            <a:off x="625475" y="5233988"/>
            <a:ext cx="793750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1.000</a:t>
            </a:r>
          </a:p>
        </p:txBody>
      </p:sp>
      <p:sp>
        <p:nvSpPr>
          <p:cNvPr id="33" name="Retângulo de cantos arredondados 32">
            <a:extLst>
              <a:ext uri="{FF2B5EF4-FFF2-40B4-BE49-F238E27FC236}">
                <a16:creationId xmlns:a16="http://schemas.microsoft.com/office/drawing/2014/main" id="{31D1DB00-EE9B-4051-9735-0096835C2D72}"/>
              </a:ext>
            </a:extLst>
          </p:cNvPr>
          <p:cNvSpPr/>
          <p:nvPr/>
        </p:nvSpPr>
        <p:spPr>
          <a:xfrm>
            <a:off x="614363" y="5233988"/>
            <a:ext cx="793750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1.000</a:t>
            </a:r>
          </a:p>
        </p:txBody>
      </p:sp>
      <p:sp>
        <p:nvSpPr>
          <p:cNvPr id="35" name="Retângulo de cantos arredondados 34">
            <a:extLst>
              <a:ext uri="{FF2B5EF4-FFF2-40B4-BE49-F238E27FC236}">
                <a16:creationId xmlns:a16="http://schemas.microsoft.com/office/drawing/2014/main" id="{AA8CF2D9-2908-4712-BA99-EBF7005F19E7}"/>
              </a:ext>
            </a:extLst>
          </p:cNvPr>
          <p:cNvSpPr/>
          <p:nvPr/>
        </p:nvSpPr>
        <p:spPr>
          <a:xfrm>
            <a:off x="6650038" y="5233988"/>
            <a:ext cx="793750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1.000</a:t>
            </a:r>
          </a:p>
        </p:txBody>
      </p:sp>
      <p:sp>
        <p:nvSpPr>
          <p:cNvPr id="36" name="Retângulo de cantos arredondados 35">
            <a:extLst>
              <a:ext uri="{FF2B5EF4-FFF2-40B4-BE49-F238E27FC236}">
                <a16:creationId xmlns:a16="http://schemas.microsoft.com/office/drawing/2014/main" id="{C0E3A222-22AC-4DC8-AE92-F98B7287DC8A}"/>
              </a:ext>
            </a:extLst>
          </p:cNvPr>
          <p:cNvSpPr/>
          <p:nvPr/>
        </p:nvSpPr>
        <p:spPr>
          <a:xfrm>
            <a:off x="2863850" y="3379788"/>
            <a:ext cx="833438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1.610,51</a:t>
            </a:r>
          </a:p>
        </p:txBody>
      </p:sp>
      <p:sp>
        <p:nvSpPr>
          <p:cNvPr id="37" name="Retângulo de cantos arredondados 36">
            <a:extLst>
              <a:ext uri="{FF2B5EF4-FFF2-40B4-BE49-F238E27FC236}">
                <a16:creationId xmlns:a16="http://schemas.microsoft.com/office/drawing/2014/main" id="{DD3D8A48-28C1-49C3-8B37-46D2F1696B5A}"/>
              </a:ext>
            </a:extLst>
          </p:cNvPr>
          <p:cNvSpPr/>
          <p:nvPr/>
        </p:nvSpPr>
        <p:spPr>
          <a:xfrm>
            <a:off x="7091363" y="3800475"/>
            <a:ext cx="485775" cy="16986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100</a:t>
            </a:r>
          </a:p>
        </p:txBody>
      </p:sp>
      <p:sp>
        <p:nvSpPr>
          <p:cNvPr id="39" name="Retângulo de cantos arredondados 38">
            <a:extLst>
              <a:ext uri="{FF2B5EF4-FFF2-40B4-BE49-F238E27FC236}">
                <a16:creationId xmlns:a16="http://schemas.microsoft.com/office/drawing/2014/main" id="{CBCAE585-8451-45D5-AA9B-E39D198F460E}"/>
              </a:ext>
            </a:extLst>
          </p:cNvPr>
          <p:cNvSpPr/>
          <p:nvPr/>
        </p:nvSpPr>
        <p:spPr>
          <a:xfrm>
            <a:off x="7459663" y="3810000"/>
            <a:ext cx="484187" cy="16827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100</a:t>
            </a:r>
          </a:p>
        </p:txBody>
      </p:sp>
      <p:sp>
        <p:nvSpPr>
          <p:cNvPr id="40" name="Retângulo de cantos arredondados 39">
            <a:extLst>
              <a:ext uri="{FF2B5EF4-FFF2-40B4-BE49-F238E27FC236}">
                <a16:creationId xmlns:a16="http://schemas.microsoft.com/office/drawing/2014/main" id="{98133CDB-3AA0-4CAF-90C9-B5C33F83BC19}"/>
              </a:ext>
            </a:extLst>
          </p:cNvPr>
          <p:cNvSpPr/>
          <p:nvPr/>
        </p:nvSpPr>
        <p:spPr>
          <a:xfrm>
            <a:off x="8248650" y="3800475"/>
            <a:ext cx="485775" cy="16986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100</a:t>
            </a:r>
          </a:p>
        </p:txBody>
      </p:sp>
      <p:sp>
        <p:nvSpPr>
          <p:cNvPr id="41" name="Retângulo de cantos arredondados 40">
            <a:extLst>
              <a:ext uri="{FF2B5EF4-FFF2-40B4-BE49-F238E27FC236}">
                <a16:creationId xmlns:a16="http://schemas.microsoft.com/office/drawing/2014/main" id="{37431967-671B-4D72-9285-EDFFBC0066D4}"/>
              </a:ext>
            </a:extLst>
          </p:cNvPr>
          <p:cNvSpPr/>
          <p:nvPr/>
        </p:nvSpPr>
        <p:spPr>
          <a:xfrm>
            <a:off x="8648700" y="3810000"/>
            <a:ext cx="485775" cy="16827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100</a:t>
            </a:r>
          </a:p>
        </p:txBody>
      </p:sp>
      <p:sp>
        <p:nvSpPr>
          <p:cNvPr id="42" name="Retângulo de cantos arredondados 41">
            <a:extLst>
              <a:ext uri="{FF2B5EF4-FFF2-40B4-BE49-F238E27FC236}">
                <a16:creationId xmlns:a16="http://schemas.microsoft.com/office/drawing/2014/main" id="{9AF1E645-1469-4118-9021-FC5BB5A914C7}"/>
              </a:ext>
            </a:extLst>
          </p:cNvPr>
          <p:cNvSpPr/>
          <p:nvPr/>
        </p:nvSpPr>
        <p:spPr>
          <a:xfrm>
            <a:off x="8891588" y="2908300"/>
            <a:ext cx="793750" cy="42227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1.100</a:t>
            </a:r>
          </a:p>
        </p:txBody>
      </p:sp>
      <p:sp>
        <p:nvSpPr>
          <p:cNvPr id="43" name="Retângulo de cantos arredondados 42">
            <a:extLst>
              <a:ext uri="{FF2B5EF4-FFF2-40B4-BE49-F238E27FC236}">
                <a16:creationId xmlns:a16="http://schemas.microsoft.com/office/drawing/2014/main" id="{ADD22373-A293-4F93-9B5D-620FFFB6A8D1}"/>
              </a:ext>
            </a:extLst>
          </p:cNvPr>
          <p:cNvSpPr/>
          <p:nvPr/>
        </p:nvSpPr>
        <p:spPr>
          <a:xfrm>
            <a:off x="1736725" y="4935538"/>
            <a:ext cx="1524000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i="1" dirty="0" err="1"/>
              <a:t>Duration</a:t>
            </a:r>
            <a:r>
              <a:rPr lang="pt-BR" sz="1300" b="1" dirty="0"/>
              <a:t> 6 anos</a:t>
            </a:r>
          </a:p>
        </p:txBody>
      </p:sp>
      <p:sp>
        <p:nvSpPr>
          <p:cNvPr id="44" name="Retângulo de cantos arredondados 43">
            <a:extLst>
              <a:ext uri="{FF2B5EF4-FFF2-40B4-BE49-F238E27FC236}">
                <a16:creationId xmlns:a16="http://schemas.microsoft.com/office/drawing/2014/main" id="{810C5E6B-396A-4B3F-8245-3740D6F1C88F}"/>
              </a:ext>
            </a:extLst>
          </p:cNvPr>
          <p:cNvSpPr/>
          <p:nvPr/>
        </p:nvSpPr>
        <p:spPr>
          <a:xfrm>
            <a:off x="7578725" y="4935538"/>
            <a:ext cx="1863725" cy="4206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i="1" dirty="0" err="1"/>
              <a:t>Duration</a:t>
            </a:r>
            <a:r>
              <a:rPr lang="pt-BR" sz="1300" b="1" dirty="0"/>
              <a:t> 4,788 anos</a:t>
            </a:r>
          </a:p>
        </p:txBody>
      </p:sp>
      <p:sp>
        <p:nvSpPr>
          <p:cNvPr id="46" name="Retângulo de cantos arredondados 45">
            <a:extLst>
              <a:ext uri="{FF2B5EF4-FFF2-40B4-BE49-F238E27FC236}">
                <a16:creationId xmlns:a16="http://schemas.microsoft.com/office/drawing/2014/main" id="{E64B2802-9785-4A27-B16D-C56F2F9E68C6}"/>
              </a:ext>
            </a:extLst>
          </p:cNvPr>
          <p:cNvSpPr/>
          <p:nvPr/>
        </p:nvSpPr>
        <p:spPr>
          <a:xfrm>
            <a:off x="252413" y="5946775"/>
            <a:ext cx="5546725" cy="42068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/>
              <a:t>Títulos do tipo </a:t>
            </a:r>
            <a:r>
              <a:rPr lang="pt-PT" sz="1400" b="1" i="1" dirty="0"/>
              <a:t>zero cupom </a:t>
            </a:r>
            <a:r>
              <a:rPr lang="pt-PT" sz="1400" dirty="0"/>
              <a:t>: </a:t>
            </a:r>
            <a:r>
              <a:rPr lang="pt-PT" sz="1400" b="1" dirty="0"/>
              <a:t>Duration é igual ao vencimento </a:t>
            </a:r>
            <a:r>
              <a:rPr lang="pt-PT" sz="1400" dirty="0"/>
              <a:t>do título.</a:t>
            </a:r>
            <a:endParaRPr lang="pt-BR" sz="1300" b="1" dirty="0"/>
          </a:p>
        </p:txBody>
      </p:sp>
      <p:sp>
        <p:nvSpPr>
          <p:cNvPr id="47" name="Retângulo de cantos arredondados 46">
            <a:extLst>
              <a:ext uri="{FF2B5EF4-FFF2-40B4-BE49-F238E27FC236}">
                <a16:creationId xmlns:a16="http://schemas.microsoft.com/office/drawing/2014/main" id="{8F7FBFAF-69DD-474F-994E-8B0A2F637C48}"/>
              </a:ext>
            </a:extLst>
          </p:cNvPr>
          <p:cNvSpPr/>
          <p:nvPr/>
        </p:nvSpPr>
        <p:spPr>
          <a:xfrm>
            <a:off x="6650038" y="5946775"/>
            <a:ext cx="4864100" cy="42068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/>
              <a:t>Títulos </a:t>
            </a:r>
            <a:r>
              <a:rPr lang="pt-PT" sz="1400" b="1" dirty="0"/>
              <a:t>com cupom</a:t>
            </a:r>
            <a:r>
              <a:rPr lang="pt-PT" sz="1400" dirty="0"/>
              <a:t>: </a:t>
            </a:r>
            <a:r>
              <a:rPr lang="pt-PT" sz="1400" b="1" dirty="0"/>
              <a:t>Duration é inferior </a:t>
            </a:r>
            <a:r>
              <a:rPr lang="pt-PT" sz="1400" dirty="0"/>
              <a:t>ao vencimento.</a:t>
            </a:r>
            <a:endParaRPr lang="pt-BR" sz="1400" dirty="0"/>
          </a:p>
        </p:txBody>
      </p:sp>
      <p:sp>
        <p:nvSpPr>
          <p:cNvPr id="49" name="Retângulo de cantos arredondados 48">
            <a:extLst>
              <a:ext uri="{FF2B5EF4-FFF2-40B4-BE49-F238E27FC236}">
                <a16:creationId xmlns:a16="http://schemas.microsoft.com/office/drawing/2014/main" id="{B0885A71-2E8A-4CF6-807C-4EB81C242552}"/>
              </a:ext>
            </a:extLst>
          </p:cNvPr>
          <p:cNvSpPr/>
          <p:nvPr/>
        </p:nvSpPr>
        <p:spPr>
          <a:xfrm>
            <a:off x="1233488" y="2609850"/>
            <a:ext cx="2027237" cy="42068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b="1" dirty="0"/>
              <a:t>Títulos </a:t>
            </a:r>
            <a:r>
              <a:rPr lang="pt-PT" sz="1600" b="1" i="1" dirty="0"/>
              <a:t>Zero Cupom</a:t>
            </a:r>
            <a:endParaRPr lang="pt-BR" sz="1600" b="1" dirty="0"/>
          </a:p>
        </p:txBody>
      </p:sp>
      <p:sp>
        <p:nvSpPr>
          <p:cNvPr id="50" name="Retângulo de cantos arredondados 49">
            <a:extLst>
              <a:ext uri="{FF2B5EF4-FFF2-40B4-BE49-F238E27FC236}">
                <a16:creationId xmlns:a16="http://schemas.microsoft.com/office/drawing/2014/main" id="{88E251F7-88A2-4751-B0F4-87EEF4890D69}"/>
              </a:ext>
            </a:extLst>
          </p:cNvPr>
          <p:cNvSpPr/>
          <p:nvPr/>
        </p:nvSpPr>
        <p:spPr>
          <a:xfrm>
            <a:off x="7292975" y="2606675"/>
            <a:ext cx="1876425" cy="42068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b="1" dirty="0"/>
              <a:t>Títulos </a:t>
            </a:r>
            <a:r>
              <a:rPr lang="pt-PT" sz="1600" b="1" i="1" dirty="0"/>
              <a:t>Com Cupom</a:t>
            </a:r>
            <a:endParaRPr lang="pt-BR" sz="1600" b="1" dirty="0"/>
          </a:p>
        </p:txBody>
      </p: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36C66AE2-0920-423F-BB7E-7BD7AACD99B7}"/>
              </a:ext>
            </a:extLst>
          </p:cNvPr>
          <p:cNvCxnSpPr/>
          <p:nvPr/>
        </p:nvCxnSpPr>
        <p:spPr>
          <a:xfrm flipV="1">
            <a:off x="8110538" y="4005263"/>
            <a:ext cx="4762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tângulo de cantos arredondados 30">
            <a:extLst>
              <a:ext uri="{FF2B5EF4-FFF2-40B4-BE49-F238E27FC236}">
                <a16:creationId xmlns:a16="http://schemas.microsoft.com/office/drawing/2014/main" id="{28DCE1B3-F1FA-4ACD-9ADE-359044AF90C2}"/>
              </a:ext>
            </a:extLst>
          </p:cNvPr>
          <p:cNvSpPr/>
          <p:nvPr/>
        </p:nvSpPr>
        <p:spPr>
          <a:xfrm>
            <a:off x="7864475" y="3817938"/>
            <a:ext cx="485775" cy="16827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00" b="1" dirty="0"/>
              <a:t>100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aixaDeTexto 1">
            <a:extLst>
              <a:ext uri="{FF2B5EF4-FFF2-40B4-BE49-F238E27FC236}">
                <a16:creationId xmlns:a16="http://schemas.microsoft.com/office/drawing/2014/main" id="{744F527A-C1E9-43C4-BF88-7D7CA13CE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927100"/>
            <a:ext cx="11777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Sabendo que a duration de uma carteira X é superior a duration de uma carteira Y, podemos concluir que: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X é mais sensível a mudanças de taxas.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Y é mais sensível a mudanças de taxas.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X possui menor risco.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Y provavelmente é uma carteira de ações.</a:t>
            </a:r>
            <a:endParaRPr lang="pt-BR" altLang="pt-BR" sz="1600"/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E829D8-CC48-4B5F-8D73-2F3DE4F7DF39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A5362AE-A6B5-440C-A83E-AD3F02BE5AF8}"/>
              </a:ext>
            </a:extLst>
          </p:cNvPr>
          <p:cNvSpPr txBox="1"/>
          <p:nvPr/>
        </p:nvSpPr>
        <p:spPr>
          <a:xfrm>
            <a:off x="180975" y="927100"/>
            <a:ext cx="11777663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Sabendo que a duration de uma carteira X é superior a duration de uma carteira Y, podemos concluir que: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X é mais sensível a mudanças de taxas.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Y é mais sensível a mudanças de taxas.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X possui menor risco.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Y provavelmente é uma carteira de ações.</a:t>
            </a:r>
            <a:endParaRPr lang="pt-BR" sz="1600" dirty="0">
              <a:latin typeface="+mn-lt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84C6F1F1-A4D0-481D-BF61-443C18CBD9A2}"/>
              </a:ext>
            </a:extLst>
          </p:cNvPr>
          <p:cNvSpPr/>
          <p:nvPr/>
        </p:nvSpPr>
        <p:spPr>
          <a:xfrm>
            <a:off x="288925" y="1779588"/>
            <a:ext cx="379413" cy="214312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5F02C12-EE54-421D-9584-945190BA1970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aixaDeTexto 1">
            <a:extLst>
              <a:ext uri="{FF2B5EF4-FFF2-40B4-BE49-F238E27FC236}">
                <a16:creationId xmlns:a16="http://schemas.microsoft.com/office/drawing/2014/main" id="{268303BD-7F9A-457A-98D8-2B0C456C6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431925"/>
            <a:ext cx="1191101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pt-PT" altLang="pt-BR" sz="1800"/>
              <a:t>Quanto maior for a duration de um título: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Menor tenderá a ser o seu risco de mercado e, portanto, menor a sua rentabilidade exigida.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Menor tenderá a ser o seu risco de crédito e, portanto, maior a sua rentabilidade exigida.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Maior tenderá a ser o seu risco de mercado, e portanto, maior a rentabilidade exigida.</a:t>
            </a:r>
            <a:endParaRPr lang="pt-BR" altLang="pt-BR" sz="1600"/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Font typeface="Calibri Light" panose="020F0302020204030204" pitchFamily="34" charset="0"/>
              <a:buAutoNum type="alphaLcParenR"/>
            </a:pPr>
            <a:r>
              <a:rPr lang="pt-PT" altLang="pt-BR" sz="1800"/>
              <a:t>Não existe relação entre duration e risco</a:t>
            </a:r>
            <a:endParaRPr lang="pt-BR" altLang="pt-BR" sz="1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649E14-33FC-49D1-9FC5-B7E4CC6F3E0D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AFB4084-36E2-41E3-A93F-6361FBE580A7}"/>
              </a:ext>
            </a:extLst>
          </p:cNvPr>
          <p:cNvSpPr txBox="1"/>
          <p:nvPr/>
        </p:nvSpPr>
        <p:spPr>
          <a:xfrm>
            <a:off x="144463" y="1431925"/>
            <a:ext cx="11911012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Quanto maior for a duration de um título: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Menor tenderá a ser o seu risco de mercado e, portanto, menor a sua rentabilidade exigida.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Menor tenderá a ser o seu risco de crédito e, portanto, maior a sua rentabilidade exigida.</a:t>
            </a:r>
            <a:endParaRPr lang="pt-BR" sz="1600" dirty="0"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Maior tenderá a ser o seu risco de mercado, e portanto, maior a rentabilidade exigida.</a:t>
            </a:r>
            <a:endParaRPr lang="pt-BR" sz="1600" b="1" u="heavy" dirty="0">
              <a:uFill>
                <a:solidFill>
                  <a:srgbClr val="70F53B"/>
                </a:solidFill>
              </a:uFill>
              <a:latin typeface="+mn-lt"/>
            </a:endParaRPr>
          </a:p>
          <a:p>
            <a:pPr marL="800100" lvl="1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PT" dirty="0">
                <a:latin typeface="+mn-lt"/>
              </a:rPr>
              <a:t>Não existe relação entre duration e risco</a:t>
            </a:r>
            <a:endParaRPr lang="pt-BR" dirty="0">
              <a:latin typeface="+mn-lt"/>
            </a:endParaRP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D9944647-3BDA-4716-9E5B-FF701FE632A6}"/>
              </a:ext>
            </a:extLst>
          </p:cNvPr>
          <p:cNvSpPr/>
          <p:nvPr/>
        </p:nvSpPr>
        <p:spPr>
          <a:xfrm>
            <a:off x="265113" y="3355975"/>
            <a:ext cx="377825" cy="214313"/>
          </a:xfrm>
          <a:prstGeom prst="rightArrow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28ED63C-704A-4825-814E-4B36F50FFF7A}"/>
              </a:ext>
            </a:extLst>
          </p:cNvPr>
          <p:cNvSpPr txBox="1"/>
          <p:nvPr/>
        </p:nvSpPr>
        <p:spPr>
          <a:xfrm>
            <a:off x="0" y="228600"/>
            <a:ext cx="1219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EXERCÍCIO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Resultado de imagem para obrigado">
            <a:extLst>
              <a:ext uri="{FF2B5EF4-FFF2-40B4-BE49-F238E27FC236}">
                <a16:creationId xmlns:a16="http://schemas.microsoft.com/office/drawing/2014/main" id="{DBFF57C9-667A-49E2-91DE-FD0CB4A7D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4" descr="Resultado de imagem para whatsapp">
            <a:extLst>
              <a:ext uri="{FF2B5EF4-FFF2-40B4-BE49-F238E27FC236}">
                <a16:creationId xmlns:a16="http://schemas.microsoft.com/office/drawing/2014/main" id="{02BD655C-74D2-425A-A8D4-912A93D50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r="27119"/>
          <a:stretch/>
        </p:blipFill>
        <p:spPr bwMode="auto">
          <a:xfrm>
            <a:off x="1678917" y="6218098"/>
            <a:ext cx="371808" cy="3894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CaixaDeTexto 2">
            <a:extLst>
              <a:ext uri="{FF2B5EF4-FFF2-40B4-BE49-F238E27FC236}">
                <a16:creationId xmlns:a16="http://schemas.microsoft.com/office/drawing/2014/main" id="{E3E86AB7-19DA-4A4E-88E2-301219F6F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818188"/>
            <a:ext cx="2266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>
                <a:latin typeface="Aharoni" panose="02010803020104030203" pitchFamily="2" charset="-79"/>
                <a:cs typeface="Aharoni" panose="02010803020104030203" pitchFamily="2" charset="-79"/>
              </a:rPr>
              <a:t>Availton Dutra</a:t>
            </a:r>
          </a:p>
        </p:txBody>
      </p:sp>
      <p:sp>
        <p:nvSpPr>
          <p:cNvPr id="49157" name="CaixaDeTexto 7">
            <a:extLst>
              <a:ext uri="{FF2B5EF4-FFF2-40B4-BE49-F238E27FC236}">
                <a16:creationId xmlns:a16="http://schemas.microsoft.com/office/drawing/2014/main" id="{FF35131C-C0D6-41F2-8926-67C3444A9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6218238"/>
            <a:ext cx="376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b="1">
                <a:latin typeface="Aharoni" panose="02010803020104030203" pitchFamily="2" charset="-79"/>
                <a:cs typeface="Aharoni" panose="02010803020104030203" pitchFamily="2" charset="-79"/>
              </a:rPr>
              <a:t>(37) 9 9919 - 8552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3" id="{3C08E40F-D538-4CEA-926D-8498C7D7FE72}" vid="{731BF7F4-7464-4B10-A37C-469B7984775F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09 - MENSURAÇÃO E GESTÃO DE PERFORMANCE E RISCOS</Template>
  <TotalTime>0</TotalTime>
  <Words>2980</Words>
  <Application>Microsoft Office PowerPoint</Application>
  <PresentationFormat>Widescreen</PresentationFormat>
  <Paragraphs>447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3" baseType="lpstr">
      <vt:lpstr>Calibri</vt:lpstr>
      <vt:lpstr>Arial</vt:lpstr>
      <vt:lpstr>Calibri Light</vt:lpstr>
      <vt:lpstr>Symbol</vt:lpstr>
      <vt:lpstr>Segoe UI Symbol</vt:lpstr>
      <vt:lpstr>Aharoni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JOSE TAVARES DA CUNHA</dc:creator>
  <cp:lastModifiedBy>HELTON JOSE TAVARES DA CUNHA</cp:lastModifiedBy>
  <cp:revision>1</cp:revision>
  <dcterms:created xsi:type="dcterms:W3CDTF">2022-03-23T16:43:29Z</dcterms:created>
  <dcterms:modified xsi:type="dcterms:W3CDTF">2022-03-23T16:44:13Z</dcterms:modified>
</cp:coreProperties>
</file>